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DD3E"/>
    <a:srgbClr val="36D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0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workworld.com/community/blog/netflix-goes-edge-internet" TargetMode="External"/><Relationship Id="rId2" Type="http://schemas.openxmlformats.org/officeDocument/2006/relationships/hyperlink" Target="https://en.wikipedia.org/wiki/Internet_exchange_poi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Topological Network Design:</a:t>
            </a:r>
            <a:br>
              <a:rPr lang="en-US" b="1" i="1" dirty="0" smtClean="0"/>
            </a:br>
            <a:r>
              <a:rPr lang="en-US" b="1" i="1" dirty="0" smtClean="0"/>
              <a:t>Link Locations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Placement Design ID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Bandwidth Capacity Constraints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>
                              <a:latin typeface="Cambria Math"/>
                            </a:rPr>
                            <m:t>𝑑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𝑒𝑑𝑝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𝑑𝑝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𝑒</m:t>
                    </m:r>
                    <m:r>
                      <a:rPr lang="en-US" i="1">
                        <a:latin typeface="Cambria Math"/>
                      </a:rPr>
                      <m:t>=1,…,</m:t>
                    </m:r>
                    <m:r>
                      <a:rPr lang="en-US" i="1">
                        <a:latin typeface="Cambria Math"/>
                      </a:rPr>
                      <m:t>𝐸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“Can’t use it if its not installed” Constraint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=1,…,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What does this do?</a:t>
                </a:r>
              </a:p>
              <a:p>
                <a:pPr lvl="1"/>
                <a:r>
                  <a:rPr lang="en-US" b="0" dirty="0" smtClean="0"/>
                  <a:t>Remember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b="0" dirty="0" smtClean="0"/>
                  <a:t> is 1 if the link is installed and zero otherwise.</a:t>
                </a:r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1630" t="-1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51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2124075"/>
            <a:ext cx="6238875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36" y="1295400"/>
            <a:ext cx="82296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Demands</a:t>
            </a:r>
          </a:p>
          <a:p>
            <a:pPr lvl="1"/>
            <a:r>
              <a:rPr lang="en-US" dirty="0"/>
              <a:t>('B14', 'B2'): </a:t>
            </a:r>
            <a:r>
              <a:rPr lang="en-US" dirty="0" smtClean="0"/>
              <a:t>26.4, </a:t>
            </a:r>
            <a:r>
              <a:rPr lang="en-US" dirty="0"/>
              <a:t>('B5', 'B14'): </a:t>
            </a:r>
            <a:r>
              <a:rPr lang="en-US" dirty="0" smtClean="0"/>
              <a:t>17.9,  </a:t>
            </a:r>
            <a:r>
              <a:rPr lang="en-US" dirty="0"/>
              <a:t>('B5', 'B2'): </a:t>
            </a:r>
            <a:r>
              <a:rPr lang="en-US" dirty="0" smtClean="0"/>
              <a:t>25.1, </a:t>
            </a:r>
            <a:r>
              <a:rPr lang="en-US" dirty="0"/>
              <a:t>('B5', 'B8'): </a:t>
            </a:r>
            <a:r>
              <a:rPr lang="en-US" dirty="0" smtClean="0"/>
              <a:t>18.4, </a:t>
            </a:r>
            <a:r>
              <a:rPr lang="en-US" dirty="0"/>
              <a:t>('B8', 'B14'): </a:t>
            </a:r>
            <a:r>
              <a:rPr lang="en-US" dirty="0" smtClean="0"/>
              <a:t>26.7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0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</a:t>
            </a:r>
            <a:r>
              <a:rPr lang="en-US" dirty="0" err="1" smtClean="0"/>
              <a:t>CapEx</a:t>
            </a:r>
            <a:r>
              <a:rPr lang="en-US" dirty="0" smtClean="0"/>
              <a:t> Visualization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057400"/>
            <a:ext cx="61341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1524000"/>
            <a:ext cx="187262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(B7, B8):  264.97</a:t>
            </a:r>
          </a:p>
          <a:p>
            <a:r>
              <a:rPr lang="en-US" sz="1600" dirty="0"/>
              <a:t>(B4, B5):  265.38</a:t>
            </a:r>
          </a:p>
          <a:p>
            <a:r>
              <a:rPr lang="en-US" sz="1600" dirty="0"/>
              <a:t>(B0, B1):  313.45</a:t>
            </a:r>
          </a:p>
          <a:p>
            <a:r>
              <a:rPr lang="en-US" sz="1600" dirty="0"/>
              <a:t>(B5, B9):  338.68</a:t>
            </a:r>
          </a:p>
          <a:p>
            <a:r>
              <a:rPr lang="en-US" sz="1600" dirty="0"/>
              <a:t>(B6, B7):  364.00</a:t>
            </a:r>
          </a:p>
          <a:p>
            <a:r>
              <a:rPr lang="en-US" sz="1600" dirty="0"/>
              <a:t>(B3, B5):  465.24</a:t>
            </a:r>
          </a:p>
          <a:p>
            <a:r>
              <a:rPr lang="en-US" sz="1600" dirty="0"/>
              <a:t>(B3, B4):  488.41</a:t>
            </a:r>
          </a:p>
          <a:p>
            <a:r>
              <a:rPr lang="en-US" sz="1600" dirty="0"/>
              <a:t>(B2, B0):  538.91</a:t>
            </a:r>
          </a:p>
          <a:p>
            <a:r>
              <a:rPr lang="en-US" sz="1600" dirty="0"/>
              <a:t>(B2, B1):  636.99</a:t>
            </a:r>
          </a:p>
          <a:p>
            <a:r>
              <a:rPr lang="en-US" sz="1600" dirty="0"/>
              <a:t>(B10, B9):  </a:t>
            </a:r>
            <a:r>
              <a:rPr lang="en-US" sz="1600" dirty="0" smtClean="0"/>
              <a:t>667.89</a:t>
            </a:r>
          </a:p>
          <a:p>
            <a:r>
              <a:rPr lang="en-US" sz="1600" dirty="0" smtClean="0"/>
              <a:t>(B12, B13):  765.40</a:t>
            </a:r>
          </a:p>
          <a:p>
            <a:r>
              <a:rPr lang="en-US" sz="1600" dirty="0" smtClean="0"/>
              <a:t>(B12, B8):  776.49</a:t>
            </a:r>
          </a:p>
          <a:p>
            <a:r>
              <a:rPr lang="en-US" sz="1600" dirty="0" smtClean="0"/>
              <a:t>(B11, B9):  888.73</a:t>
            </a:r>
          </a:p>
          <a:p>
            <a:r>
              <a:rPr lang="en-US" sz="1600" dirty="0" smtClean="0"/>
              <a:t>(B10, B11):  973.48</a:t>
            </a:r>
          </a:p>
          <a:p>
            <a:r>
              <a:rPr lang="en-US" sz="1600" dirty="0" smtClean="0"/>
              <a:t>(B4, B9):  1047.85</a:t>
            </a:r>
          </a:p>
          <a:p>
            <a:r>
              <a:rPr lang="en-US" sz="1600" dirty="0" smtClean="0"/>
              <a:t>(B14, B13):  1171.28</a:t>
            </a:r>
          </a:p>
          <a:p>
            <a:r>
              <a:rPr lang="en-US" sz="1600" dirty="0" smtClean="0"/>
              <a:t>(B5, B11):  1215.30</a:t>
            </a:r>
          </a:p>
          <a:p>
            <a:r>
              <a:rPr lang="en-US" sz="1600" dirty="0" smtClean="0"/>
              <a:t>(B3, B1):  1224.42</a:t>
            </a:r>
          </a:p>
          <a:p>
            <a:r>
              <a:rPr lang="en-US" sz="1600" dirty="0" smtClean="0"/>
              <a:t>(B3, B7):  1430.13</a:t>
            </a:r>
          </a:p>
          <a:p>
            <a:r>
              <a:rPr lang="en-US" sz="1600" dirty="0" smtClean="0"/>
              <a:t>(B2, B3):  1507.64</a:t>
            </a:r>
          </a:p>
          <a:p>
            <a:r>
              <a:rPr lang="en-US" sz="1600" dirty="0" smtClean="0"/>
              <a:t>(B8, B13):  1546.46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876800"/>
            <a:ext cx="18726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en-US" sz="1600" dirty="0"/>
              <a:t>B8, B13):  1546.46</a:t>
            </a:r>
          </a:p>
          <a:p>
            <a:r>
              <a:rPr lang="en-US" sz="1600" dirty="0"/>
              <a:t>(B14, B12):  1726.92</a:t>
            </a:r>
          </a:p>
          <a:p>
            <a:r>
              <a:rPr lang="en-US" sz="1600" dirty="0"/>
              <a:t>(B6, B8):  2042.67</a:t>
            </a:r>
          </a:p>
          <a:p>
            <a:r>
              <a:rPr lang="en-US" sz="1600" dirty="0"/>
              <a:t>(B6, B0):  2066.16</a:t>
            </a:r>
          </a:p>
          <a:p>
            <a:r>
              <a:rPr lang="en-US" sz="1600" dirty="0"/>
              <a:t>(B4, B8):  2273.53</a:t>
            </a:r>
          </a:p>
          <a:p>
            <a:r>
              <a:rPr lang="en-US" sz="1600" dirty="0"/>
              <a:t>(B14, B10):  2371.38</a:t>
            </a:r>
          </a:p>
          <a:p>
            <a:r>
              <a:rPr lang="en-US" sz="1600" dirty="0"/>
              <a:t>(B10, B13):  </a:t>
            </a:r>
            <a:r>
              <a:rPr lang="en-US" sz="1600" dirty="0" smtClean="0"/>
              <a:t>3058.32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257300"/>
            <a:ext cx="6477000" cy="10287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CapEx</a:t>
            </a:r>
            <a:r>
              <a:rPr lang="en-US" dirty="0" smtClean="0"/>
              <a:t> based on length and a random multiplying integer</a:t>
            </a:r>
          </a:p>
          <a:p>
            <a:pPr lvl="1"/>
            <a:r>
              <a:rPr lang="en-US" dirty="0" err="1" smtClean="0"/>
              <a:t>CapEx</a:t>
            </a:r>
            <a:r>
              <a:rPr lang="en-US" dirty="0" smtClean="0"/>
              <a:t> shown as width of dashed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Results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With a </a:t>
            </a:r>
            <a:r>
              <a:rPr lang="en-US" dirty="0" err="1" smtClean="0"/>
              <a:t>CapEx</a:t>
            </a:r>
            <a:r>
              <a:rPr lang="en-US" dirty="0"/>
              <a:t> bound of </a:t>
            </a:r>
            <a:r>
              <a:rPr lang="en-US" dirty="0" smtClean="0"/>
              <a:t>18,566.66</a:t>
            </a:r>
          </a:p>
          <a:p>
            <a:r>
              <a:rPr lang="en-US" dirty="0"/>
              <a:t>Optimum </a:t>
            </a:r>
            <a:r>
              <a:rPr lang="en-US" dirty="0" err="1" smtClean="0"/>
              <a:t>OpEx</a:t>
            </a:r>
            <a:r>
              <a:rPr lang="en-US" dirty="0" smtClean="0"/>
              <a:t> value </a:t>
            </a:r>
            <a:r>
              <a:rPr lang="en-US" dirty="0"/>
              <a:t>of </a:t>
            </a:r>
            <a:r>
              <a:rPr lang="en-US" dirty="0" smtClean="0"/>
              <a:t>50,116.57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68" y="2098343"/>
            <a:ext cx="6382532" cy="474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44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Results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With a </a:t>
            </a:r>
            <a:r>
              <a:rPr lang="en-US" dirty="0" err="1" smtClean="0"/>
              <a:t>CapEx</a:t>
            </a:r>
            <a:r>
              <a:rPr lang="en-US" dirty="0"/>
              <a:t> bound of </a:t>
            </a:r>
            <a:r>
              <a:rPr lang="en-US" dirty="0" smtClean="0"/>
              <a:t>12,068.33  (lower)</a:t>
            </a:r>
          </a:p>
          <a:p>
            <a:r>
              <a:rPr lang="en-US" dirty="0" smtClean="0"/>
              <a:t>Optimum </a:t>
            </a:r>
            <a:r>
              <a:rPr lang="en-US" dirty="0" err="1" smtClean="0"/>
              <a:t>OpEx</a:t>
            </a:r>
            <a:r>
              <a:rPr lang="en-US" dirty="0" smtClean="0"/>
              <a:t> value </a:t>
            </a:r>
            <a:r>
              <a:rPr lang="en-US" dirty="0"/>
              <a:t>of </a:t>
            </a:r>
            <a:r>
              <a:rPr lang="en-US" dirty="0" smtClean="0"/>
              <a:t>50,448.92 (bigger)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8300"/>
            <a:ext cx="6862763" cy="44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7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Results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With a </a:t>
            </a:r>
            <a:r>
              <a:rPr lang="en-US" dirty="0" err="1" smtClean="0"/>
              <a:t>CapEx</a:t>
            </a:r>
            <a:r>
              <a:rPr lang="en-US" dirty="0"/>
              <a:t> bound of </a:t>
            </a:r>
            <a:r>
              <a:rPr lang="en-US" dirty="0" smtClean="0"/>
              <a:t>11,140.00  (lower)</a:t>
            </a:r>
          </a:p>
          <a:p>
            <a:r>
              <a:rPr lang="en-US" dirty="0" smtClean="0"/>
              <a:t>Optimum </a:t>
            </a:r>
            <a:r>
              <a:rPr lang="en-US" dirty="0" err="1" smtClean="0"/>
              <a:t>OpEx</a:t>
            </a:r>
            <a:r>
              <a:rPr lang="en-US" dirty="0" smtClean="0"/>
              <a:t> value </a:t>
            </a:r>
            <a:r>
              <a:rPr lang="en-US" dirty="0"/>
              <a:t>of </a:t>
            </a:r>
            <a:r>
              <a:rPr lang="en-US" dirty="0" smtClean="0"/>
              <a:t>51,250.81 (bigger)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645036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Results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With a </a:t>
            </a:r>
            <a:r>
              <a:rPr lang="en-US" dirty="0" err="1" smtClean="0"/>
              <a:t>CapEx</a:t>
            </a:r>
            <a:r>
              <a:rPr lang="en-US" dirty="0"/>
              <a:t> bound of </a:t>
            </a:r>
            <a:r>
              <a:rPr lang="en-US" dirty="0" smtClean="0"/>
              <a:t>9,283.33 (lower)</a:t>
            </a:r>
          </a:p>
          <a:p>
            <a:r>
              <a:rPr lang="en-US" dirty="0" smtClean="0"/>
              <a:t>Optimum </a:t>
            </a:r>
            <a:r>
              <a:rPr lang="en-US" dirty="0" err="1" smtClean="0"/>
              <a:t>OpEx</a:t>
            </a:r>
            <a:r>
              <a:rPr lang="en-US" dirty="0" smtClean="0"/>
              <a:t> value </a:t>
            </a:r>
            <a:r>
              <a:rPr lang="en-US" dirty="0"/>
              <a:t>of </a:t>
            </a:r>
            <a:r>
              <a:rPr lang="en-US" dirty="0" smtClean="0"/>
              <a:t>64,375.67 (bigger)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821" y="1905000"/>
            <a:ext cx="6223379" cy="473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7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both </a:t>
            </a:r>
            <a:r>
              <a:rPr lang="en-US" dirty="0" err="1" smtClean="0"/>
              <a:t>CapEx</a:t>
            </a:r>
            <a:r>
              <a:rPr lang="en-US" dirty="0" smtClean="0"/>
              <a:t> and </a:t>
            </a:r>
            <a:r>
              <a:rPr lang="en-US" dirty="0" err="1" smtClean="0"/>
              <a:t>OpEx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we…</a:t>
            </a:r>
          </a:p>
          <a:p>
            <a:pPr lvl="1"/>
            <a:r>
              <a:rPr lang="en-US" dirty="0" smtClean="0"/>
              <a:t>Want to optimize on </a:t>
            </a:r>
            <a:r>
              <a:rPr lang="en-US" dirty="0" err="1" smtClean="0"/>
              <a:t>CapEx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Optimize on a combination of </a:t>
            </a:r>
            <a:r>
              <a:rPr lang="en-US" dirty="0" err="1" smtClean="0"/>
              <a:t>CapEx</a:t>
            </a:r>
            <a:r>
              <a:rPr lang="en-US" dirty="0" smtClean="0"/>
              <a:t> and </a:t>
            </a:r>
            <a:r>
              <a:rPr lang="en-US" dirty="0" err="1" smtClean="0"/>
              <a:t>OpEx</a:t>
            </a:r>
            <a:endParaRPr lang="en-US" dirty="0" smtClean="0"/>
          </a:p>
          <a:p>
            <a:pPr lvl="1"/>
            <a:r>
              <a:rPr lang="en-US" dirty="0" smtClean="0"/>
              <a:t>Find the minimum </a:t>
            </a:r>
            <a:r>
              <a:rPr lang="en-US" dirty="0" err="1" smtClean="0"/>
              <a:t>CapEx</a:t>
            </a:r>
            <a:r>
              <a:rPr lang="en-US" dirty="0" smtClean="0"/>
              <a:t> to produce a viable network?</a:t>
            </a:r>
          </a:p>
          <a:p>
            <a:r>
              <a:rPr lang="en-US" dirty="0" smtClean="0"/>
              <a:t>Can we reuse some of what we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</a:t>
            </a:r>
            <a:r>
              <a:rPr lang="en-US" dirty="0" err="1" smtClean="0"/>
              <a:t>CapEx</a:t>
            </a:r>
            <a:r>
              <a:rPr lang="en-US" dirty="0" smtClean="0"/>
              <a:t> and </a:t>
            </a:r>
            <a:r>
              <a:rPr lang="en-US" dirty="0" err="1" smtClean="0"/>
              <a:t>OpEx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Constants (link path based formulation)</a:t>
                </a:r>
              </a:p>
              <a:p>
                <a:pPr lvl="1"/>
                <a:r>
                  <a:rPr lang="en-US" i="1" strike="sngStrike" dirty="0" smtClean="0"/>
                  <a:t>B</a:t>
                </a:r>
                <a:r>
                  <a:rPr lang="en-US" strike="sngStrike" dirty="0" smtClean="0"/>
                  <a:t> upper bound for capital budget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 volume of demand </a:t>
                </a:r>
                <a:r>
                  <a:rPr lang="en-US" i="1" dirty="0" smtClean="0"/>
                  <a:t>d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𝑒𝑑𝑝</m:t>
                        </m:r>
                      </m:sub>
                    </m:sSub>
                  </m:oMath>
                </a14:m>
                <a:r>
                  <a:rPr lang="en-US" dirty="0" smtClean="0"/>
                  <a:t> 1 if link e is in demand path </a:t>
                </a:r>
                <a:r>
                  <a:rPr lang="en-US" dirty="0" err="1" smtClean="0"/>
                  <a:t>d,p</a:t>
                </a:r>
                <a:r>
                  <a:rPr lang="en-US" dirty="0" smtClean="0"/>
                  <a:t>; 0 otherwise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unit maintenance cost (</a:t>
                </a:r>
                <a:r>
                  <a:rPr lang="en-US" dirty="0" err="1" smtClean="0"/>
                  <a:t>OpEx</a:t>
                </a:r>
                <a:r>
                  <a:rPr lang="en-US" dirty="0" smtClean="0"/>
                  <a:t>) of link 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capital cost (</a:t>
                </a:r>
                <a:r>
                  <a:rPr lang="en-US" dirty="0" err="1" smtClean="0"/>
                  <a:t>CapEx</a:t>
                </a:r>
                <a:r>
                  <a:rPr lang="en-US" dirty="0" smtClean="0"/>
                  <a:t>) of link 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upper bound for the capacity of link e.  Note that even if this is extremely large we need it for our formulation.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  <a:blipFill rotWithShape="1">
                <a:blip r:embed="rId2"/>
                <a:stretch>
                  <a:fillRect l="-1630" t="-1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90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</a:t>
            </a:r>
            <a:r>
              <a:rPr lang="en-US" dirty="0" err="1"/>
              <a:t>CapEx</a:t>
            </a:r>
            <a:r>
              <a:rPr lang="en-US" dirty="0"/>
              <a:t> and </a:t>
            </a:r>
            <a:r>
              <a:rPr lang="en-US" dirty="0" err="1"/>
              <a:t>OpEx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Variables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flow for demand d on its path p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capacity of link e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≥0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provisioning indicator 1 if used, 0 otherwise. Used in </a:t>
                </a:r>
                <a:r>
                  <a:rPr lang="en-US" dirty="0" err="1" smtClean="0"/>
                  <a:t>CapEx</a:t>
                </a:r>
                <a:r>
                  <a:rPr lang="en-US" dirty="0" smtClean="0"/>
                  <a:t> bounds and capacity bounds.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1630" t="-1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018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Node Types</a:t>
            </a:r>
          </a:p>
          <a:p>
            <a:pPr lvl="1"/>
            <a:r>
              <a:rPr lang="en-US" dirty="0" smtClean="0"/>
              <a:t>Access vs. transit</a:t>
            </a:r>
          </a:p>
          <a:p>
            <a:r>
              <a:rPr lang="en-US" dirty="0" smtClean="0"/>
              <a:t>Expenses: </a:t>
            </a:r>
          </a:p>
          <a:p>
            <a:pPr lvl="1"/>
            <a:r>
              <a:rPr lang="en-US" dirty="0" smtClean="0"/>
              <a:t>Capital and Operating</a:t>
            </a:r>
          </a:p>
          <a:p>
            <a:r>
              <a:rPr lang="en-US" dirty="0" smtClean="0"/>
              <a:t>Link Placement Problem</a:t>
            </a:r>
          </a:p>
          <a:p>
            <a:pPr lvl="1"/>
            <a:r>
              <a:rPr lang="en-US" dirty="0" smtClean="0"/>
              <a:t>With installation (capital)</a:t>
            </a:r>
            <a:r>
              <a:rPr lang="en-US" dirty="0"/>
              <a:t> and operating</a:t>
            </a:r>
            <a:r>
              <a:rPr lang="en-US" dirty="0" smtClean="0"/>
              <a:t> costs</a:t>
            </a:r>
          </a:p>
          <a:p>
            <a:pPr lvl="1"/>
            <a:r>
              <a:rPr lang="en-US" dirty="0" smtClean="0"/>
              <a:t>Book </a:t>
            </a:r>
            <a:r>
              <a:rPr lang="en-US" dirty="0"/>
              <a:t>sections 2.7 (</a:t>
            </a:r>
            <a:r>
              <a:rPr lang="en-US" dirty="0" err="1"/>
              <a:t>pg</a:t>
            </a:r>
            <a:r>
              <a:rPr lang="en-US" dirty="0"/>
              <a:t> 65), </a:t>
            </a:r>
            <a:r>
              <a:rPr lang="en-US" dirty="0" smtClean="0"/>
              <a:t>6.3 </a:t>
            </a:r>
            <a:r>
              <a:rPr lang="en-US" dirty="0"/>
              <a:t>(pg. 230-234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2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</a:t>
            </a:r>
            <a:r>
              <a:rPr lang="en-US" dirty="0" err="1"/>
              <a:t>CapEx</a:t>
            </a:r>
            <a:r>
              <a:rPr lang="en-US" dirty="0"/>
              <a:t> and </a:t>
            </a:r>
            <a:r>
              <a:rPr lang="en-US" dirty="0" err="1"/>
              <a:t>OpEx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Objective</a:t>
                </a:r>
              </a:p>
              <a:p>
                <a:pPr lvl="1"/>
                <a:r>
                  <a:rPr lang="en-US" dirty="0" smtClean="0"/>
                  <a:t>Minimize </a:t>
                </a:r>
                <a:r>
                  <a:rPr lang="en-US" dirty="0" err="1" smtClean="0"/>
                  <a:t>OpEx</a:t>
                </a:r>
                <a:r>
                  <a:rPr lang="en-US" dirty="0" smtClean="0"/>
                  <a:t> network costs</a:t>
                </a:r>
              </a:p>
              <a:p>
                <a:pPr lvl="1"/>
                <a:r>
                  <a:rPr lang="en-US" dirty="0" smtClean="0"/>
                  <a:t>Minimize: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𝜅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strike="sngStrike" dirty="0" err="1" smtClean="0"/>
                  <a:t>CapEx</a:t>
                </a:r>
                <a:r>
                  <a:rPr lang="en-US" strike="sngStrike" dirty="0" smtClean="0"/>
                  <a:t> budget Constraint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trike="sngStrike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trike="sngStrike" smtClean="0">
                            <a:latin typeface="Cambria Math"/>
                          </a:rPr>
                          <m:t>𝑒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strike="sngStrike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strike="sngStrike">
                                <a:latin typeface="Cambria Math"/>
                                <a:ea typeface="Cambria Math"/>
                              </a:rPr>
                              <m:t>𝜅</m:t>
                            </m:r>
                          </m:e>
                          <m:sub>
                            <m:r>
                              <a:rPr lang="en-US" i="1" strike="sngStrike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i="1" strike="sngStrike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strike="sngStrike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 strike="sngStrike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  <m:r>
                      <a:rPr lang="en-US" i="1" strike="sngStrike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trike="sngStrike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strike="sngStrike" dirty="0" smtClean="0"/>
              </a:p>
              <a:p>
                <a:r>
                  <a:rPr lang="en-US" dirty="0" smtClean="0"/>
                  <a:t>Demand satisfaction Constraints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𝑑𝑝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=1,…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1630" t="-1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3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</a:t>
            </a:r>
            <a:r>
              <a:rPr lang="en-US" dirty="0" err="1"/>
              <a:t>CapEx</a:t>
            </a:r>
            <a:r>
              <a:rPr lang="en-US" dirty="0"/>
              <a:t> and </a:t>
            </a:r>
            <a:r>
              <a:rPr lang="en-US" dirty="0" err="1"/>
              <a:t>OpEx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Bandwidth Capacity Constraints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>
                              <a:latin typeface="Cambria Math"/>
                            </a:rPr>
                            <m:t>𝑑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𝑒𝑑𝑝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𝑑𝑝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𝑒</m:t>
                    </m:r>
                    <m:r>
                      <a:rPr lang="en-US" i="1">
                        <a:latin typeface="Cambria Math"/>
                      </a:rPr>
                      <m:t>=1,…,</m:t>
                    </m:r>
                    <m:r>
                      <a:rPr lang="en-US" i="1">
                        <a:latin typeface="Cambria Math"/>
                      </a:rPr>
                      <m:t>𝐸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“Can’t use it if its not installed” Constraint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=1,…,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What does this do?</a:t>
                </a:r>
              </a:p>
              <a:p>
                <a:pPr lvl="1"/>
                <a:r>
                  <a:rPr lang="en-US" b="0" dirty="0" smtClean="0"/>
                  <a:t>Remember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b="0" dirty="0" smtClean="0"/>
                  <a:t> is 1 if the link is installed and zero otherwise.</a:t>
                </a:r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1630" t="-1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48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219200"/>
            <a:ext cx="82105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2492992"/>
            <a:ext cx="5791200" cy="4288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7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Result from minimization with previous </a:t>
            </a:r>
            <a:r>
              <a:rPr lang="en-US" dirty="0" err="1" smtClean="0"/>
              <a:t>CapEx</a:t>
            </a:r>
            <a:r>
              <a:rPr lang="en-US" dirty="0" smtClean="0"/>
              <a:t> values and </a:t>
            </a:r>
            <a:r>
              <a:rPr lang="en-US" dirty="0" err="1" smtClean="0"/>
              <a:t>OpEx</a:t>
            </a:r>
            <a:r>
              <a:rPr lang="en-US" dirty="0" smtClean="0"/>
              <a:t> values </a:t>
            </a:r>
            <a:r>
              <a:rPr lang="en-US" dirty="0" err="1" smtClean="0"/>
              <a:t>scalled</a:t>
            </a:r>
            <a:r>
              <a:rPr lang="en-US" dirty="0" smtClean="0"/>
              <a:t> down by 0.01</a:t>
            </a:r>
          </a:p>
          <a:p>
            <a:pPr lvl="1"/>
            <a:r>
              <a:rPr lang="en-US" dirty="0"/>
              <a:t>Objective value = </a:t>
            </a:r>
            <a:r>
              <a:rPr lang="en-US" dirty="0" smtClean="0"/>
              <a:t>9,283.33, used this as a basis for the </a:t>
            </a:r>
            <a:r>
              <a:rPr lang="en-US" dirty="0" err="1" smtClean="0"/>
              <a:t>CapEx</a:t>
            </a:r>
            <a:r>
              <a:rPr lang="en-US" dirty="0" smtClean="0"/>
              <a:t> bounds in the previous formulation examples.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1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Types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555307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Access Nodes</a:t>
            </a:r>
          </a:p>
          <a:p>
            <a:pPr lvl="1"/>
            <a:r>
              <a:rPr lang="en-US" dirty="0" smtClean="0"/>
              <a:t>Originate and terminate traffic demand but do not switch traffic not associated with themselves</a:t>
            </a:r>
          </a:p>
          <a:p>
            <a:r>
              <a:rPr lang="en-US" dirty="0" smtClean="0"/>
              <a:t>Transit Nodes</a:t>
            </a:r>
          </a:p>
          <a:p>
            <a:pPr lvl="1"/>
            <a:r>
              <a:rPr lang="en-US" dirty="0" smtClean="0"/>
              <a:t>Do not originate or terminate demand traffic, but switch it for other nodes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3510677"/>
            <a:ext cx="25305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VoD example:</a:t>
            </a:r>
          </a:p>
          <a:p>
            <a:r>
              <a:rPr lang="en-US" dirty="0" smtClean="0"/>
              <a:t>User Regions R0-R3</a:t>
            </a:r>
          </a:p>
          <a:p>
            <a:endParaRPr lang="en-US" dirty="0"/>
          </a:p>
          <a:p>
            <a:r>
              <a:rPr lang="en-US" dirty="0" smtClean="0"/>
              <a:t>Data Centers DC0-DC2</a:t>
            </a:r>
          </a:p>
          <a:p>
            <a:endParaRPr lang="en-US" dirty="0"/>
          </a:p>
          <a:p>
            <a:r>
              <a:rPr lang="en-US" dirty="0" smtClean="0"/>
              <a:t>Core Switches N0-N8</a:t>
            </a:r>
          </a:p>
          <a:p>
            <a:endParaRPr lang="en-US" dirty="0"/>
          </a:p>
          <a:p>
            <a:r>
              <a:rPr lang="en-US" dirty="0" smtClean="0"/>
              <a:t>Which are </a:t>
            </a:r>
            <a:r>
              <a:rPr lang="en-US" b="1" i="1" dirty="0" smtClean="0"/>
              <a:t>access</a:t>
            </a:r>
            <a:r>
              <a:rPr lang="en-US" dirty="0" smtClean="0"/>
              <a:t> and which are </a:t>
            </a:r>
            <a:r>
              <a:rPr lang="en-US" b="1" i="1" dirty="0" smtClean="0"/>
              <a:t>transit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9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Type Caveats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Management/Control Plane Traffic</a:t>
            </a:r>
          </a:p>
          <a:p>
            <a:pPr lvl="1"/>
            <a:r>
              <a:rPr lang="en-US" dirty="0" smtClean="0"/>
              <a:t>All nodes must, in some way, be involved with the management or control planes and hence </a:t>
            </a:r>
            <a:r>
              <a:rPr lang="en-US" b="1" i="1" dirty="0" smtClean="0"/>
              <a:t>transit nodes</a:t>
            </a:r>
            <a:r>
              <a:rPr lang="en-US" dirty="0" smtClean="0"/>
              <a:t> originate and terminate some traffic.</a:t>
            </a:r>
          </a:p>
          <a:p>
            <a:pPr lvl="1"/>
            <a:r>
              <a:rPr lang="en-US" dirty="0" smtClean="0"/>
              <a:t>In general demand traffic is much, much greater than management or control traffic.  Why?</a:t>
            </a:r>
          </a:p>
          <a:p>
            <a:r>
              <a:rPr lang="en-US" dirty="0" smtClean="0"/>
              <a:t>Additional Access Switching and/or De-multiplexing</a:t>
            </a:r>
          </a:p>
          <a:p>
            <a:pPr lvl="1"/>
            <a:r>
              <a:rPr lang="en-US" dirty="0" smtClean="0"/>
              <a:t>Access nodes may represent entire networks themselves with some </a:t>
            </a:r>
            <a:r>
              <a:rPr lang="en-US" b="1" i="1" dirty="0" smtClean="0"/>
              <a:t>internal</a:t>
            </a:r>
            <a:r>
              <a:rPr lang="en-US" dirty="0" smtClean="0"/>
              <a:t> nodes acting as transit nodes</a:t>
            </a:r>
          </a:p>
          <a:p>
            <a:pPr lvl="1"/>
            <a:r>
              <a:rPr lang="en-US" dirty="0" smtClean="0"/>
              <a:t>Even end systems perform de-multiplexing. Can you think of examples?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7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Type Caveats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Hybrid Nodes</a:t>
            </a:r>
          </a:p>
          <a:p>
            <a:pPr lvl="1"/>
            <a:r>
              <a:rPr lang="en-US" dirty="0" smtClean="0"/>
              <a:t>IXP’s with co-location services for CDNs </a:t>
            </a:r>
          </a:p>
          <a:p>
            <a:pPr lvl="2"/>
            <a:r>
              <a:rPr lang="en-US" dirty="0" smtClean="0"/>
              <a:t>Internet </a:t>
            </a:r>
            <a:r>
              <a:rPr lang="en-US" dirty="0"/>
              <a:t>Exchange Points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en.wikipedia.org/wiki/Internet_exchange_point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Netflix co-locating at ISPs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www.networkworld.com/community/blog/netflix-goes-edge-internet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Sometime node definitions depend on the “granularity” of our view.</a:t>
            </a:r>
          </a:p>
          <a:p>
            <a:pPr lvl="1"/>
            <a:r>
              <a:rPr lang="en-US" dirty="0" smtClean="0"/>
              <a:t>In network design we tend to start with coarser grained models and then refine them if warranted.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5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Capital Expenses (</a:t>
            </a:r>
            <a:r>
              <a:rPr lang="en-US" dirty="0" err="1" smtClean="0"/>
              <a:t>CapEx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Costs to “build it”</a:t>
            </a:r>
          </a:p>
          <a:p>
            <a:pPr lvl="2"/>
            <a:r>
              <a:rPr lang="en-US" dirty="0" smtClean="0"/>
              <a:t>Installation</a:t>
            </a:r>
            <a:r>
              <a:rPr lang="en-US" dirty="0"/>
              <a:t> </a:t>
            </a:r>
            <a:r>
              <a:rPr lang="en-US" dirty="0" smtClean="0"/>
              <a:t>and acquisition of infrastructure, cables, and equipment</a:t>
            </a:r>
          </a:p>
          <a:p>
            <a:pPr lvl="2"/>
            <a:r>
              <a:rPr lang="en-US" dirty="0" smtClean="0"/>
              <a:t>Examples: digging trenches, laying conduit, acquiring cables, laying cables, cable trays, equipment racks, switches, etc…</a:t>
            </a:r>
          </a:p>
          <a:p>
            <a:r>
              <a:rPr lang="en-US" dirty="0" smtClean="0"/>
              <a:t>Operational Expense (</a:t>
            </a:r>
            <a:r>
              <a:rPr lang="en-US" dirty="0" err="1" smtClean="0"/>
              <a:t>OpEx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Costs to “run it”</a:t>
            </a:r>
          </a:p>
          <a:p>
            <a:pPr lvl="2"/>
            <a:r>
              <a:rPr lang="en-US" dirty="0" smtClean="0"/>
              <a:t>Power, network administrators, repair, maintenance, depreciation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5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Placement Design IA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Problem</a:t>
                </a:r>
              </a:p>
              <a:p>
                <a:pPr lvl="1"/>
                <a:r>
                  <a:rPr lang="en-US" dirty="0" smtClean="0"/>
                  <a:t>Select links and their capacity to design a </a:t>
                </a:r>
                <a:r>
                  <a:rPr lang="en-US" b="1" i="1" dirty="0" smtClean="0"/>
                  <a:t>minimal </a:t>
                </a:r>
                <a:r>
                  <a:rPr lang="en-US" b="1" i="1" dirty="0" err="1" smtClean="0"/>
                  <a:t>OpEx</a:t>
                </a:r>
                <a:r>
                  <a:rPr lang="en-US" dirty="0" smtClean="0"/>
                  <a:t> network subject to a </a:t>
                </a:r>
                <a:r>
                  <a:rPr lang="en-US" dirty="0" err="1" smtClean="0"/>
                  <a:t>CapEx</a:t>
                </a:r>
                <a:r>
                  <a:rPr lang="en-US" dirty="0" smtClean="0"/>
                  <a:t> budget.</a:t>
                </a:r>
              </a:p>
              <a:p>
                <a:pPr lvl="1"/>
                <a:r>
                  <a:rPr lang="en-US" dirty="0" smtClean="0"/>
                  <a:t>Constants (link path based formulation)</a:t>
                </a:r>
              </a:p>
              <a:p>
                <a:pPr lvl="2"/>
                <a:r>
                  <a:rPr lang="en-US" i="1" dirty="0" smtClean="0"/>
                  <a:t>B</a:t>
                </a:r>
                <a:r>
                  <a:rPr lang="en-US" dirty="0" smtClean="0"/>
                  <a:t> upper bound for capital budget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 volume of demand </a:t>
                </a:r>
                <a:r>
                  <a:rPr lang="en-US" i="1" dirty="0" smtClean="0"/>
                  <a:t>d</a:t>
                </a:r>
                <a:endParaRPr lang="en-US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𝑒𝑑𝑝</m:t>
                        </m:r>
                      </m:sub>
                    </m:sSub>
                  </m:oMath>
                </a14:m>
                <a:r>
                  <a:rPr lang="en-US" dirty="0" smtClean="0"/>
                  <a:t> 1 if link e is in demand path </a:t>
                </a:r>
                <a:r>
                  <a:rPr lang="en-US" dirty="0" err="1" smtClean="0"/>
                  <a:t>d,p</a:t>
                </a:r>
                <a:r>
                  <a:rPr lang="en-US" dirty="0" smtClean="0"/>
                  <a:t>; 0 otherwise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unit maintenance cost (</a:t>
                </a:r>
                <a:r>
                  <a:rPr lang="en-US" dirty="0" err="1" smtClean="0"/>
                  <a:t>OpEx</a:t>
                </a:r>
                <a:r>
                  <a:rPr lang="en-US" dirty="0" smtClean="0"/>
                  <a:t>) of link 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capital cost (</a:t>
                </a:r>
                <a:r>
                  <a:rPr lang="en-US" dirty="0" err="1" smtClean="0"/>
                  <a:t>CapEx</a:t>
                </a:r>
                <a:r>
                  <a:rPr lang="en-US" dirty="0" smtClean="0"/>
                  <a:t>) of link 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upper bound for the capacity of link e.  Note that even if this is extremely large we need it for our formulation.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  <a:blipFill rotWithShape="1">
                <a:blip r:embed="rId2"/>
                <a:stretch>
                  <a:fillRect l="-1481" t="-1523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03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Placement Design IB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Givens</a:t>
                </a:r>
              </a:p>
              <a:p>
                <a:pPr lvl="1"/>
                <a:r>
                  <a:rPr lang="en-US" dirty="0" smtClean="0"/>
                  <a:t>List of candidate paths for each demand</a:t>
                </a:r>
              </a:p>
              <a:p>
                <a:r>
                  <a:rPr lang="en-US" dirty="0" smtClean="0"/>
                  <a:t>Variables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flow for demand d on its path p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capacity of link e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≥0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provisioning indicator 1 if used, 0 otherwise. Used in </a:t>
                </a:r>
                <a:r>
                  <a:rPr lang="en-US" dirty="0" err="1" smtClean="0"/>
                  <a:t>CapEx</a:t>
                </a:r>
                <a:r>
                  <a:rPr lang="en-US" dirty="0" smtClean="0"/>
                  <a:t> bounds and capacity bounds.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1630" t="-1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70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Placement Design IC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Objective</a:t>
                </a:r>
              </a:p>
              <a:p>
                <a:pPr lvl="1"/>
                <a:r>
                  <a:rPr lang="en-US" dirty="0" smtClean="0"/>
                  <a:t>Minimize </a:t>
                </a:r>
                <a:r>
                  <a:rPr lang="en-US" dirty="0" err="1" smtClean="0"/>
                  <a:t>OpEx</a:t>
                </a:r>
                <a:r>
                  <a:rPr lang="en-US" dirty="0" smtClean="0"/>
                  <a:t> network costs</a:t>
                </a:r>
              </a:p>
              <a:p>
                <a:pPr lvl="1"/>
                <a:r>
                  <a:rPr lang="en-US" dirty="0" smtClean="0"/>
                  <a:t>Minimize: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err="1" smtClean="0"/>
                  <a:t>CapEx</a:t>
                </a:r>
                <a:r>
                  <a:rPr lang="en-US" dirty="0" smtClean="0"/>
                  <a:t> budget Constraint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𝜅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Demand satisfaction Constraints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𝑑𝑝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=1,…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1630" t="-1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52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20140</TotalTime>
  <Words>1335</Words>
  <Application>Microsoft Office PowerPoint</Application>
  <PresentationFormat>On-screen Show (4:3)</PresentationFormat>
  <Paragraphs>167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Topological Network Design: Link Locations</vt:lpstr>
      <vt:lpstr>Outline</vt:lpstr>
      <vt:lpstr>Node Types</vt:lpstr>
      <vt:lpstr>Node Type Caveats I</vt:lpstr>
      <vt:lpstr>Node Type Caveats II</vt:lpstr>
      <vt:lpstr>Types of Expenses</vt:lpstr>
      <vt:lpstr>Link Placement Design IA</vt:lpstr>
      <vt:lpstr>Link Placement Design IB</vt:lpstr>
      <vt:lpstr>Link Placement Design IC</vt:lpstr>
      <vt:lpstr>Link Placement Design ID</vt:lpstr>
      <vt:lpstr>Example 1</vt:lpstr>
      <vt:lpstr>Example 1 CapEx Visualization</vt:lpstr>
      <vt:lpstr>Example 1: Results A</vt:lpstr>
      <vt:lpstr>Example 1: Results B</vt:lpstr>
      <vt:lpstr>Example 1: Results C</vt:lpstr>
      <vt:lpstr>Example 1: Results D</vt:lpstr>
      <vt:lpstr>Optimizing both CapEx and OpEx</vt:lpstr>
      <vt:lpstr>Optimizing CapEx and OpEx</vt:lpstr>
      <vt:lpstr>Optimizing CapEx and OpEx</vt:lpstr>
      <vt:lpstr>Optimizing CapEx and OpEx</vt:lpstr>
      <vt:lpstr>Optimizing CapEx and OpEx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280</cp:revision>
  <dcterms:created xsi:type="dcterms:W3CDTF">2014-02-19T18:15:36Z</dcterms:created>
  <dcterms:modified xsi:type="dcterms:W3CDTF">2014-06-13T18:37:47Z</dcterms:modified>
</cp:coreProperties>
</file>