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DD3E"/>
    <a:srgbClr val="36D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Topological Network Design:</a:t>
            </a:r>
            <a:br>
              <a:rPr lang="en-US" b="1" i="1" dirty="0" smtClean="0"/>
            </a:br>
            <a:r>
              <a:rPr lang="en-US" b="1" i="1" dirty="0" smtClean="0"/>
              <a:t>Access Networks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Problem Generator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1590675"/>
            <a:ext cx="8009897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781107"/>
            <a:ext cx="5943600" cy="314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5334000"/>
            <a:ext cx="1637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usage: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5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Network 2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628775"/>
            <a:ext cx="7353300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85265" y="6324600"/>
            <a:ext cx="507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Access node locations modified from purely random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146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Network 3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71151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85265" y="6324600"/>
            <a:ext cx="5072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Access node locations modified from purely random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74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MIP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Problem formulation function: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02" y="2514600"/>
            <a:ext cx="884982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87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Formulation Setup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860175" cy="354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User and access type node lists</a:t>
            </a:r>
          </a:p>
          <a:p>
            <a:pPr lvl="1"/>
            <a:r>
              <a:rPr lang="en-US" dirty="0" smtClean="0"/>
              <a:t>Need these to generate variables</a:t>
            </a:r>
          </a:p>
          <a:p>
            <a:r>
              <a:rPr lang="en-US" dirty="0" smtClean="0"/>
              <a:t>Distances</a:t>
            </a:r>
          </a:p>
          <a:p>
            <a:pPr lvl="1"/>
            <a:r>
              <a:rPr lang="en-US" dirty="0" smtClean="0"/>
              <a:t>Put in a dictionary for generality, but could have directly used the distance() function.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7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Python Formulation: Variables &amp;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1905000" cy="5105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User-Access link like variables, </a:t>
            </a:r>
          </a:p>
          <a:p>
            <a:pPr marL="0" indent="0">
              <a:buNone/>
            </a:pPr>
            <a:r>
              <a:rPr lang="en-US" sz="2400" dirty="0" smtClean="0"/>
              <a:t>Access node use variables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Objective function in terms of link and node costs</a:t>
            </a:r>
            <a:endParaRPr lang="en-US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24000"/>
            <a:ext cx="63373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4343400"/>
            <a:ext cx="581207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30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Formulation: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2133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Node capacity constraints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User connectivity constraints</a:t>
            </a:r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8" y="1600200"/>
            <a:ext cx="5818954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703" y="4038600"/>
            <a:ext cx="614754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666966" y="1600200"/>
            <a:ext cx="810034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400800" y="1030069"/>
            <a:ext cx="1041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Node capacity</a:t>
            </a:r>
            <a:endParaRPr lang="en-US" i="1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114766" y="1600200"/>
            <a:ext cx="810034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92750" y="1030069"/>
            <a:ext cx="1041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Node a indicator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6063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838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K = 6, Cost = 50 per node, Average distance from user to access node 268.8.</a:t>
            </a:r>
          </a:p>
          <a:p>
            <a:r>
              <a:rPr lang="en-US" dirty="0" smtClean="0"/>
              <a:t>Note 8 out of 10 access nodes used. Why aren’t the access nodes being used to capacity?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25805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859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1B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29615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19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K = 6, Cost = 500 per node, Average distance from user to access node 268.8.</a:t>
            </a:r>
          </a:p>
          <a:p>
            <a:r>
              <a:rPr lang="en-US" dirty="0" smtClean="0"/>
              <a:t>Note 5 out of 10 access nodes used. Why are the access nodes running at full capacity?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4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Topological Design Problem Types</a:t>
            </a:r>
          </a:p>
          <a:p>
            <a:pPr lvl="1"/>
            <a:r>
              <a:rPr lang="en-US" dirty="0" smtClean="0"/>
              <a:t>Location and installation costs</a:t>
            </a:r>
          </a:p>
          <a:p>
            <a:r>
              <a:rPr lang="en-US" dirty="0" smtClean="0"/>
              <a:t>Node Placement Problems</a:t>
            </a:r>
          </a:p>
          <a:p>
            <a:pPr lvl="1"/>
            <a:r>
              <a:rPr lang="en-US" dirty="0"/>
              <a:t>chapter 6 (intro information), 6.1 (but not 6.1.1) access</a:t>
            </a:r>
            <a:r>
              <a:rPr lang="en-US" dirty="0" smtClean="0"/>
              <a:t>,</a:t>
            </a:r>
            <a:r>
              <a:rPr lang="en-US" dirty="0"/>
              <a:t> but not proof of proposition 6.1.</a:t>
            </a:r>
            <a:endParaRPr lang="en-US" dirty="0" smtClean="0"/>
          </a:p>
          <a:p>
            <a:r>
              <a:rPr lang="en-US" dirty="0" smtClean="0"/>
              <a:t>Link Installation Costs</a:t>
            </a:r>
          </a:p>
          <a:p>
            <a:pPr lvl="1"/>
            <a:r>
              <a:rPr lang="en-US" dirty="0" smtClean="0"/>
              <a:t>Book </a:t>
            </a:r>
            <a:r>
              <a:rPr lang="en-US" dirty="0"/>
              <a:t>sections 2.7 (</a:t>
            </a:r>
            <a:r>
              <a:rPr lang="en-US" dirty="0" err="1"/>
              <a:t>pg</a:t>
            </a:r>
            <a:r>
              <a:rPr lang="en-US" dirty="0"/>
              <a:t> 65), </a:t>
            </a:r>
            <a:r>
              <a:rPr lang="en-US" dirty="0" smtClean="0"/>
              <a:t>6.3 </a:t>
            </a:r>
            <a:r>
              <a:rPr lang="en-US" dirty="0"/>
              <a:t>(pg. 230-234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2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Placement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Access/Edge</a:t>
            </a:r>
          </a:p>
          <a:p>
            <a:pPr lvl="1"/>
            <a:r>
              <a:rPr lang="en-US" dirty="0" smtClean="0"/>
              <a:t>Where to put points of presence (</a:t>
            </a:r>
            <a:r>
              <a:rPr lang="en-US" dirty="0" err="1" smtClean="0"/>
              <a:t>PoPs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Where to put core network edge nodes</a:t>
            </a:r>
          </a:p>
          <a:p>
            <a:r>
              <a:rPr lang="en-US" dirty="0" smtClean="0"/>
              <a:t>Servers and Content</a:t>
            </a:r>
          </a:p>
          <a:p>
            <a:pPr lvl="1"/>
            <a:r>
              <a:rPr lang="en-US" dirty="0" smtClean="0"/>
              <a:t>Where to locate web or application servers for a given customer base</a:t>
            </a:r>
          </a:p>
          <a:p>
            <a:pPr lvl="1"/>
            <a:r>
              <a:rPr lang="en-US" dirty="0" smtClean="0"/>
              <a:t>Where to locate content replicas in a CDN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53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network design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6260"/>
            <a:ext cx="7829550" cy="91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Figure out where to install “access nodes” how to connect to “user areas”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760095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381000" y="4038600"/>
            <a:ext cx="1143000" cy="13716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33400" y="4267200"/>
            <a:ext cx="1752600" cy="12954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105400" y="2133600"/>
            <a:ext cx="2133600" cy="2286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562600" y="2247900"/>
            <a:ext cx="1676400" cy="8763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5791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Fixed user area locations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36725" y="1924734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Possible access node 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8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&amp; Costs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>
                <a:normAutofit lnSpcReduction="10000"/>
              </a:bodyPr>
              <a:lstStyle/>
              <a:p>
                <a:pPr lvl="1"/>
                <a:r>
                  <a:rPr lang="en-US" i="1" dirty="0" smtClean="0"/>
                  <a:t>N</a:t>
                </a:r>
                <a:r>
                  <a:rPr lang="en-US" dirty="0" smtClean="0"/>
                  <a:t> </a:t>
                </a:r>
                <a:r>
                  <a:rPr lang="en-US" b="1" i="1" dirty="0" smtClean="0"/>
                  <a:t>user regions </a:t>
                </a:r>
                <a:r>
                  <a:rPr lang="en-US" dirty="0" smtClean="0"/>
                  <a:t>(areas) all must have network access</a:t>
                </a:r>
              </a:p>
              <a:p>
                <a:pPr lvl="2"/>
                <a:r>
                  <a:rPr lang="en-US" dirty="0" smtClean="0"/>
                  <a:t>Each region must map to one and only one access node</a:t>
                </a:r>
              </a:p>
              <a:p>
                <a:pPr lvl="2"/>
                <a:r>
                  <a:rPr lang="en-US" dirty="0" smtClean="0"/>
                  <a:t>The cost of connecting user region </a:t>
                </a:r>
                <a:r>
                  <a:rPr lang="en-US" i="1" dirty="0" err="1" smtClean="0"/>
                  <a:t>i</a:t>
                </a:r>
                <a:r>
                  <a:rPr lang="en-US" dirty="0" smtClean="0"/>
                  <a:t> to access node 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Why might these vary? How might you set these?</a:t>
                </a:r>
              </a:p>
              <a:p>
                <a:pPr lvl="1"/>
                <a:r>
                  <a:rPr lang="en-US" i="1" dirty="0" smtClean="0"/>
                  <a:t>M</a:t>
                </a:r>
                <a:r>
                  <a:rPr lang="en-US" dirty="0" smtClean="0"/>
                  <a:t> possible </a:t>
                </a:r>
                <a:r>
                  <a:rPr lang="en-US" b="1" i="1" dirty="0" smtClean="0"/>
                  <a:t>access node </a:t>
                </a:r>
                <a:r>
                  <a:rPr lang="en-US" dirty="0" smtClean="0"/>
                  <a:t>locations</a:t>
                </a:r>
              </a:p>
              <a:p>
                <a:pPr lvl="2"/>
                <a:r>
                  <a:rPr lang="en-US" dirty="0" smtClean="0"/>
                  <a:t>Each node location, 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, has a cost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Why might these vary?</a:t>
                </a:r>
              </a:p>
              <a:p>
                <a:pPr lvl="2"/>
                <a:r>
                  <a:rPr lang="en-US" dirty="0" smtClean="0"/>
                  <a:t>Each node location 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 can support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user regions</a:t>
                </a:r>
              </a:p>
              <a:p>
                <a:pPr lvl="2"/>
                <a:r>
                  <a:rPr lang="en-US" dirty="0" smtClean="0"/>
                  <a:t>Why might these vary?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1">
                <a:blip r:embed="rId2"/>
                <a:stretch>
                  <a:fillRect t="-1970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78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Selection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Where to put the nodes?</a:t>
                </a:r>
              </a:p>
              <a:p>
                <a:pPr lvl="1"/>
                <a:r>
                  <a:rPr lang="en-US" dirty="0" smtClean="0"/>
                  <a:t>Use a binary variable to indicate if a particular access node is used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 if node 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 is used in the design, 0 otherwise.</a:t>
                </a:r>
              </a:p>
              <a:p>
                <a:r>
                  <a:rPr lang="en-US" dirty="0" smtClean="0"/>
                  <a:t>How to connect regions to nodes?</a:t>
                </a:r>
              </a:p>
              <a:p>
                <a:pPr lvl="1"/>
                <a:r>
                  <a:rPr lang="en-US" dirty="0" smtClean="0"/>
                  <a:t>Use a binary variable to indicate if area </a:t>
                </a:r>
                <a:r>
                  <a:rPr lang="en-US" i="1" dirty="0" err="1" smtClean="0"/>
                  <a:t>i</a:t>
                </a:r>
                <a:r>
                  <a:rPr lang="en-US" dirty="0"/>
                  <a:t> </a:t>
                </a:r>
                <a:r>
                  <a:rPr lang="en-US" dirty="0" smtClean="0"/>
                  <a:t>is to connect to access node </a:t>
                </a:r>
                <a:r>
                  <a:rPr lang="en-US" i="1" dirty="0" smtClean="0"/>
                  <a:t>j</a:t>
                </a:r>
                <a:r>
                  <a:rPr lang="en-US" dirty="0" smtClean="0"/>
                  <a:t> in the design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792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as Constraints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User region service requirement</a:t>
                </a:r>
              </a:p>
              <a:p>
                <a:pPr lvl="1"/>
                <a:r>
                  <a:rPr lang="en-US" dirty="0" smtClean="0"/>
                  <a:t>A user region must connect to one and only one node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e>
                    </m:nary>
                  </m:oMath>
                </a14:m>
                <a:r>
                  <a:rPr lang="en-US" dirty="0" smtClean="0"/>
                  <a:t> for all user regions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</a:rPr>
                      <m:t>=1,…,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Capacity limits of an access node location </a:t>
                </a:r>
                <a:r>
                  <a:rPr lang="en-US" i="1" dirty="0" smtClean="0"/>
                  <a:t>j</a:t>
                </a:r>
              </a:p>
              <a:p>
                <a:pPr lvl="1"/>
                <a:r>
                  <a:rPr lang="en-US" dirty="0" smtClean="0"/>
                  <a:t>If a node location is used then the total number of user regions connected to it must be less than its capacity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1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≤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 smtClean="0"/>
                  <a:t> for access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𝑗</m:t>
                    </m:r>
                    <m:r>
                      <a:rPr lang="en-US" b="0" i="1" smtClean="0">
                        <a:latin typeface="Cambria Math"/>
                      </a:rPr>
                      <m:t>=1,2,…, </m:t>
                    </m:r>
                    <m:r>
                      <a:rPr lang="en-US" b="0" i="1" smtClean="0">
                        <a:latin typeface="Cambria Math"/>
                      </a:rPr>
                      <m:t>𝑀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548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Minimize Cost</a:t>
                </a:r>
              </a:p>
              <a:p>
                <a:pPr lvl="1"/>
                <a:r>
                  <a:rPr lang="en-US" dirty="0" smtClean="0"/>
                  <a:t>Cost of each node location</a:t>
                </a:r>
              </a:p>
              <a:p>
                <a:pPr lvl="1"/>
                <a:r>
                  <a:rPr lang="en-US" dirty="0" smtClean="0"/>
                  <a:t>Cost of connecting each user region to an access node</a:t>
                </a:r>
              </a:p>
              <a:p>
                <a:pPr lvl="1"/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subSup"/>
                          <m:sup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 smtClean="0">
                                      <a:latin typeface="Cambria Math"/>
                                      <a:ea typeface="Cambria Math"/>
                                    </a:rPr>
                                    <m:t>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9"/>
                                </m:rP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𝜂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V="1">
            <a:off x="2590800" y="5029200"/>
            <a:ext cx="400334" cy="990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257800" y="5029201"/>
            <a:ext cx="638033" cy="9905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95400" y="6248400"/>
            <a:ext cx="2266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connectivity cost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896730" y="6248400"/>
            <a:ext cx="187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location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Test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geometric distance for connectivity cost between users and nodes.</a:t>
            </a:r>
          </a:p>
          <a:p>
            <a:r>
              <a:rPr lang="en-US" dirty="0" smtClean="0"/>
              <a:t>Generate two types of nodes and place into a graph (</a:t>
            </a:r>
            <a:r>
              <a:rPr lang="en-US" dirty="0" err="1" smtClean="0"/>
              <a:t>n_users</a:t>
            </a:r>
            <a:r>
              <a:rPr lang="en-US" dirty="0" smtClean="0"/>
              <a:t>, </a:t>
            </a:r>
            <a:r>
              <a:rPr lang="en-US" dirty="0" err="1" smtClean="0"/>
              <a:t>n_nodes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Give nodes random locations within prescribed limits.</a:t>
            </a:r>
          </a:p>
          <a:p>
            <a:r>
              <a:rPr lang="en-US" dirty="0" smtClean="0"/>
              <a:t>Try different values of node capacity and location costs to see how these influence the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19489</TotalTime>
  <Words>671</Words>
  <Application>Microsoft Office PowerPoint</Application>
  <PresentationFormat>On-screen Show (4:3)</PresentationFormat>
  <Paragraphs>92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Topological Network Design: Access Networks</vt:lpstr>
      <vt:lpstr>Outline</vt:lpstr>
      <vt:lpstr>Node Placement Problems</vt:lpstr>
      <vt:lpstr>Access network design problem</vt:lpstr>
      <vt:lpstr>Requirements &amp; Costs</vt:lpstr>
      <vt:lpstr>Variable Selection</vt:lpstr>
      <vt:lpstr>Requirements as Constraints</vt:lpstr>
      <vt:lpstr>Objective</vt:lpstr>
      <vt:lpstr>Generating Test Problems</vt:lpstr>
      <vt:lpstr>Python Problem Generator</vt:lpstr>
      <vt:lpstr>Example Network 2</vt:lpstr>
      <vt:lpstr>Example Network 3</vt:lpstr>
      <vt:lpstr>Python MIP Formulation</vt:lpstr>
      <vt:lpstr>Python Formulation Setup</vt:lpstr>
      <vt:lpstr>Python Formulation: Variables &amp; Objective</vt:lpstr>
      <vt:lpstr>Python Formulation: Constraints</vt:lpstr>
      <vt:lpstr>Example 1A</vt:lpstr>
      <vt:lpstr>Example 1B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252</cp:revision>
  <dcterms:created xsi:type="dcterms:W3CDTF">2014-02-19T18:15:36Z</dcterms:created>
  <dcterms:modified xsi:type="dcterms:W3CDTF">2014-06-13T18:33:10Z</dcterms:modified>
</cp:coreProperties>
</file>