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72" r:id="rId28"/>
    <p:sldId id="285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83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8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7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2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2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0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8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4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5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B306-6B31-4A25-9068-E98D7513D6F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06B4E-3DFC-4B36-8F5A-230364DE3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6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otto-networking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index.aspx?ser=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gf.org/documents/GFD.206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10-gigabit_Ethernet" TargetMode="External"/><Relationship Id="rId2" Type="http://schemas.openxmlformats.org/officeDocument/2006/relationships/hyperlink" Target="https://en.wikipedia.org/wiki/Fast_Ether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uawei.com/en/products/transport-network/wdm-otn/bws1600G/index.ht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newswire.com/news-releases/huawei-unveils-ultra-high-capacity-40t-wdm-prototype-199143681.html" TargetMode="External"/><Relationship Id="rId2" Type="http://schemas.openxmlformats.org/officeDocument/2006/relationships/hyperlink" Target="https://en.wikipedia.org/wiki/40Gb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yuba.stanford.edu/~nickm/papers/HotNets02-IP_conquest_of_the_world_with_authors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Kirchhoff's_theorem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OSI_layer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hyperlink" Target="http://tools.ietf.org/html/rfc270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CP/IP_mode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tandards.ieee.org/about/g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www.itu.int/ITU-T/recommendations/rec.aspx?rec=898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Technologies from the point of view of Network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</a:t>
            </a:r>
            <a:r>
              <a:rPr lang="en-US" dirty="0" smtClean="0"/>
              <a:t>. Greg </a:t>
            </a:r>
            <a:r>
              <a:rPr lang="en-US" dirty="0" smtClean="0"/>
              <a:t>Bernstein</a:t>
            </a:r>
          </a:p>
          <a:p>
            <a:r>
              <a:rPr lang="en-US" dirty="0" smtClean="0"/>
              <a:t>Grotto Networking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831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“Domains” – partitions of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Internet</a:t>
            </a:r>
          </a:p>
          <a:p>
            <a:pPr lvl="1"/>
            <a:r>
              <a:rPr lang="en-US" dirty="0" smtClean="0"/>
              <a:t>Autonomous Systems </a:t>
            </a:r>
          </a:p>
          <a:p>
            <a:r>
              <a:rPr lang="en-US" dirty="0" smtClean="0"/>
              <a:t>Intra-Domain Routing</a:t>
            </a:r>
          </a:p>
          <a:p>
            <a:pPr lvl="1"/>
            <a:r>
              <a:rPr lang="en-US" dirty="0" smtClean="0"/>
              <a:t>OSPF Areas</a:t>
            </a:r>
          </a:p>
          <a:p>
            <a:r>
              <a:rPr lang="en-US" dirty="0" smtClean="0"/>
              <a:t>Ethernet “LANs”</a:t>
            </a:r>
          </a:p>
          <a:p>
            <a:pPr lvl="1"/>
            <a:r>
              <a:rPr lang="en-US" dirty="0" smtClean="0"/>
              <a:t>Broadcast domains for Ethernet switches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2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42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Subnetwork</a:t>
            </a:r>
            <a:r>
              <a:rPr lang="en-US" dirty="0" smtClean="0"/>
              <a:t> Terminology</a:t>
            </a:r>
            <a:endParaRPr lang="en-US" dirty="0"/>
          </a:p>
        </p:txBody>
      </p:sp>
      <p:grpSp>
        <p:nvGrpSpPr>
          <p:cNvPr id="965634" name="Group 2"/>
          <p:cNvGrpSpPr>
            <a:grpSpLocks/>
          </p:cNvGrpSpPr>
          <p:nvPr/>
        </p:nvGrpSpPr>
        <p:grpSpPr bwMode="auto">
          <a:xfrm>
            <a:off x="457200" y="1143000"/>
            <a:ext cx="8305800" cy="5334000"/>
            <a:chOff x="288" y="720"/>
            <a:chExt cx="5232" cy="3360"/>
          </a:xfrm>
        </p:grpSpPr>
        <p:sp>
          <p:nvSpPr>
            <p:cNvPr id="965635" name="Oval 3"/>
            <p:cNvSpPr>
              <a:spLocks noChangeArrowheads="1"/>
            </p:cNvSpPr>
            <p:nvPr/>
          </p:nvSpPr>
          <p:spPr bwMode="auto">
            <a:xfrm>
              <a:off x="288" y="720"/>
              <a:ext cx="2928" cy="26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36" name="Oval 4"/>
            <p:cNvSpPr>
              <a:spLocks noChangeArrowheads="1"/>
            </p:cNvSpPr>
            <p:nvPr/>
          </p:nvSpPr>
          <p:spPr bwMode="auto">
            <a:xfrm>
              <a:off x="1248" y="768"/>
              <a:ext cx="2928" cy="26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37" name="Oval 5"/>
            <p:cNvSpPr>
              <a:spLocks noChangeArrowheads="1"/>
            </p:cNvSpPr>
            <p:nvPr/>
          </p:nvSpPr>
          <p:spPr bwMode="auto">
            <a:xfrm>
              <a:off x="2592" y="1392"/>
              <a:ext cx="2928" cy="26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38" name="Oval 6"/>
            <p:cNvSpPr>
              <a:spLocks noChangeArrowheads="1"/>
            </p:cNvSpPr>
            <p:nvPr/>
          </p:nvSpPr>
          <p:spPr bwMode="auto">
            <a:xfrm>
              <a:off x="2448" y="816"/>
              <a:ext cx="2928" cy="26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39" name="Oval 7"/>
            <p:cNvSpPr>
              <a:spLocks noChangeArrowheads="1"/>
            </p:cNvSpPr>
            <p:nvPr/>
          </p:nvSpPr>
          <p:spPr bwMode="auto">
            <a:xfrm>
              <a:off x="816" y="864"/>
              <a:ext cx="2928" cy="2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40" name="Oval 8"/>
            <p:cNvSpPr>
              <a:spLocks noChangeArrowheads="1"/>
            </p:cNvSpPr>
            <p:nvPr/>
          </p:nvSpPr>
          <p:spPr bwMode="auto">
            <a:xfrm>
              <a:off x="2544" y="1296"/>
              <a:ext cx="2832" cy="2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5641" name="Rectangle 9"/>
          <p:cNvSpPr>
            <a:spLocks noChangeArrowheads="1"/>
          </p:cNvSpPr>
          <p:nvPr/>
        </p:nvSpPr>
        <p:spPr bwMode="auto">
          <a:xfrm rot="5053009">
            <a:off x="5911056" y="3775869"/>
            <a:ext cx="896938" cy="6985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5643" name="Group 11"/>
          <p:cNvGrpSpPr>
            <a:grpSpLocks/>
          </p:cNvGrpSpPr>
          <p:nvPr/>
        </p:nvGrpSpPr>
        <p:grpSpPr bwMode="auto">
          <a:xfrm rot="398100">
            <a:off x="1524000" y="1295400"/>
            <a:ext cx="3797300" cy="2522538"/>
            <a:chOff x="720" y="2743"/>
            <a:chExt cx="1026" cy="768"/>
          </a:xfrm>
          <a:solidFill>
            <a:schemeClr val="bg2">
              <a:lumMod val="90000"/>
            </a:schemeClr>
          </a:solidFill>
        </p:grpSpPr>
        <p:sp>
          <p:nvSpPr>
            <p:cNvPr id="965644" name="Oval 12"/>
            <p:cNvSpPr>
              <a:spLocks noChangeAspect="1" noChangeArrowheads="1"/>
            </p:cNvSpPr>
            <p:nvPr/>
          </p:nvSpPr>
          <p:spPr bwMode="auto">
            <a:xfrm>
              <a:off x="1038" y="2768"/>
              <a:ext cx="252" cy="257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45" name="Oval 13"/>
            <p:cNvSpPr>
              <a:spLocks noChangeAspect="1" noChangeArrowheads="1"/>
            </p:cNvSpPr>
            <p:nvPr/>
          </p:nvSpPr>
          <p:spPr bwMode="auto">
            <a:xfrm>
              <a:off x="1243" y="2743"/>
              <a:ext cx="206" cy="210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46" name="Oval 14"/>
            <p:cNvSpPr>
              <a:spLocks noChangeAspect="1" noChangeArrowheads="1"/>
            </p:cNvSpPr>
            <p:nvPr/>
          </p:nvSpPr>
          <p:spPr bwMode="auto">
            <a:xfrm>
              <a:off x="1426" y="2952"/>
              <a:ext cx="320" cy="327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47" name="Oval 15"/>
            <p:cNvSpPr>
              <a:spLocks noChangeAspect="1" noChangeArrowheads="1"/>
            </p:cNvSpPr>
            <p:nvPr/>
          </p:nvSpPr>
          <p:spPr bwMode="auto">
            <a:xfrm>
              <a:off x="833" y="3092"/>
              <a:ext cx="366" cy="373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48" name="Oval 16"/>
            <p:cNvSpPr>
              <a:spLocks noChangeAspect="1" noChangeArrowheads="1"/>
            </p:cNvSpPr>
            <p:nvPr/>
          </p:nvSpPr>
          <p:spPr bwMode="auto">
            <a:xfrm>
              <a:off x="1335" y="3139"/>
              <a:ext cx="273" cy="279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49" name="Oval 17"/>
            <p:cNvSpPr>
              <a:spLocks noChangeAspect="1" noChangeArrowheads="1"/>
            </p:cNvSpPr>
            <p:nvPr/>
          </p:nvSpPr>
          <p:spPr bwMode="auto">
            <a:xfrm>
              <a:off x="743" y="3162"/>
              <a:ext cx="205" cy="209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50" name="Oval 18"/>
            <p:cNvSpPr>
              <a:spLocks noChangeAspect="1" noChangeArrowheads="1"/>
            </p:cNvSpPr>
            <p:nvPr/>
          </p:nvSpPr>
          <p:spPr bwMode="auto">
            <a:xfrm>
              <a:off x="720" y="3000"/>
              <a:ext cx="206" cy="210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51" name="Oval 19"/>
            <p:cNvSpPr>
              <a:spLocks noChangeAspect="1" noChangeArrowheads="1"/>
            </p:cNvSpPr>
            <p:nvPr/>
          </p:nvSpPr>
          <p:spPr bwMode="auto">
            <a:xfrm>
              <a:off x="811" y="2815"/>
              <a:ext cx="320" cy="324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52" name="Oval 20"/>
            <p:cNvSpPr>
              <a:spLocks noChangeAspect="1" noChangeArrowheads="1"/>
            </p:cNvSpPr>
            <p:nvPr/>
          </p:nvSpPr>
          <p:spPr bwMode="auto">
            <a:xfrm>
              <a:off x="1085" y="3184"/>
              <a:ext cx="319" cy="327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53" name="Oval 21"/>
            <p:cNvSpPr>
              <a:spLocks noChangeAspect="1" noChangeArrowheads="1"/>
            </p:cNvSpPr>
            <p:nvPr/>
          </p:nvSpPr>
          <p:spPr bwMode="auto">
            <a:xfrm>
              <a:off x="1471" y="2838"/>
              <a:ext cx="251" cy="256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54" name="Oval 22"/>
            <p:cNvSpPr>
              <a:spLocks noChangeAspect="1" noChangeArrowheads="1"/>
            </p:cNvSpPr>
            <p:nvPr/>
          </p:nvSpPr>
          <p:spPr bwMode="auto">
            <a:xfrm>
              <a:off x="1403" y="2743"/>
              <a:ext cx="228" cy="233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55" name="Freeform 23"/>
            <p:cNvSpPr>
              <a:spLocks noChangeAspect="1"/>
            </p:cNvSpPr>
            <p:nvPr/>
          </p:nvSpPr>
          <p:spPr bwMode="auto">
            <a:xfrm>
              <a:off x="803" y="2806"/>
              <a:ext cx="885" cy="604"/>
            </a:xfrm>
            <a:custGeom>
              <a:avLst/>
              <a:gdLst>
                <a:gd name="T0" fmla="*/ 559 w 1812"/>
                <a:gd name="T1" fmla="*/ 128 h 1265"/>
                <a:gd name="T2" fmla="*/ 635 w 1812"/>
                <a:gd name="T3" fmla="*/ 37 h 1265"/>
                <a:gd name="T4" fmla="*/ 973 w 1812"/>
                <a:gd name="T5" fmla="*/ 43 h 1265"/>
                <a:gd name="T6" fmla="*/ 1212 w 1812"/>
                <a:gd name="T7" fmla="*/ 0 h 1265"/>
                <a:gd name="T8" fmla="*/ 1515 w 1812"/>
                <a:gd name="T9" fmla="*/ 152 h 1265"/>
                <a:gd name="T10" fmla="*/ 1666 w 1812"/>
                <a:gd name="T11" fmla="*/ 109 h 1265"/>
                <a:gd name="T12" fmla="*/ 1748 w 1812"/>
                <a:gd name="T13" fmla="*/ 128 h 1265"/>
                <a:gd name="T14" fmla="*/ 1765 w 1812"/>
                <a:gd name="T15" fmla="*/ 503 h 1265"/>
                <a:gd name="T16" fmla="*/ 1812 w 1812"/>
                <a:gd name="T17" fmla="*/ 563 h 1265"/>
                <a:gd name="T18" fmla="*/ 1673 w 1812"/>
                <a:gd name="T19" fmla="*/ 854 h 1265"/>
                <a:gd name="T20" fmla="*/ 1521 w 1812"/>
                <a:gd name="T21" fmla="*/ 654 h 1265"/>
                <a:gd name="T22" fmla="*/ 1480 w 1812"/>
                <a:gd name="T23" fmla="*/ 757 h 1265"/>
                <a:gd name="T24" fmla="*/ 1265 w 1812"/>
                <a:gd name="T25" fmla="*/ 1156 h 1265"/>
                <a:gd name="T26" fmla="*/ 548 w 1812"/>
                <a:gd name="T27" fmla="*/ 1265 h 1265"/>
                <a:gd name="T28" fmla="*/ 176 w 1812"/>
                <a:gd name="T29" fmla="*/ 1187 h 1265"/>
                <a:gd name="T30" fmla="*/ 58 w 1812"/>
                <a:gd name="T31" fmla="*/ 939 h 1265"/>
                <a:gd name="T32" fmla="*/ 58 w 1812"/>
                <a:gd name="T33" fmla="*/ 685 h 1265"/>
                <a:gd name="T34" fmla="*/ 0 w 1812"/>
                <a:gd name="T35" fmla="*/ 473 h 1265"/>
                <a:gd name="T36" fmla="*/ 559 w 1812"/>
                <a:gd name="T37" fmla="*/ 128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12" h="1265">
                  <a:moveTo>
                    <a:pt x="559" y="128"/>
                  </a:moveTo>
                  <a:lnTo>
                    <a:pt x="635" y="37"/>
                  </a:lnTo>
                  <a:lnTo>
                    <a:pt x="973" y="43"/>
                  </a:lnTo>
                  <a:lnTo>
                    <a:pt x="1212" y="0"/>
                  </a:lnTo>
                  <a:lnTo>
                    <a:pt x="1515" y="152"/>
                  </a:lnTo>
                  <a:lnTo>
                    <a:pt x="1666" y="109"/>
                  </a:lnTo>
                  <a:lnTo>
                    <a:pt x="1748" y="128"/>
                  </a:lnTo>
                  <a:lnTo>
                    <a:pt x="1765" y="503"/>
                  </a:lnTo>
                  <a:lnTo>
                    <a:pt x="1812" y="563"/>
                  </a:lnTo>
                  <a:lnTo>
                    <a:pt x="1673" y="854"/>
                  </a:lnTo>
                  <a:lnTo>
                    <a:pt x="1521" y="654"/>
                  </a:lnTo>
                  <a:lnTo>
                    <a:pt x="1480" y="757"/>
                  </a:lnTo>
                  <a:lnTo>
                    <a:pt x="1265" y="1156"/>
                  </a:lnTo>
                  <a:lnTo>
                    <a:pt x="548" y="1265"/>
                  </a:lnTo>
                  <a:lnTo>
                    <a:pt x="176" y="1187"/>
                  </a:lnTo>
                  <a:lnTo>
                    <a:pt x="58" y="939"/>
                  </a:lnTo>
                  <a:lnTo>
                    <a:pt x="58" y="685"/>
                  </a:lnTo>
                  <a:lnTo>
                    <a:pt x="0" y="473"/>
                  </a:lnTo>
                  <a:lnTo>
                    <a:pt x="559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5656" name="Rectangle 24"/>
          <p:cNvSpPr>
            <a:spLocks noChangeArrowheads="1"/>
          </p:cNvSpPr>
          <p:nvPr/>
        </p:nvSpPr>
        <p:spPr bwMode="auto">
          <a:xfrm rot="926699">
            <a:off x="2589213" y="3265488"/>
            <a:ext cx="876300" cy="508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57" name="Text Box 25"/>
          <p:cNvSpPr txBox="1">
            <a:spLocks noChangeArrowheads="1"/>
          </p:cNvSpPr>
          <p:nvPr/>
        </p:nvSpPr>
        <p:spPr bwMode="auto">
          <a:xfrm>
            <a:off x="3581400" y="5511800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i="1">
                <a:latin typeface="Arial" pitchFamily="34" charset="0"/>
              </a:rPr>
              <a:t>Network</a:t>
            </a:r>
          </a:p>
        </p:txBody>
      </p:sp>
      <p:sp>
        <p:nvSpPr>
          <p:cNvPr id="965658" name="Rectangle 26"/>
          <p:cNvSpPr>
            <a:spLocks noChangeArrowheads="1"/>
          </p:cNvSpPr>
          <p:nvPr/>
        </p:nvSpPr>
        <p:spPr bwMode="auto">
          <a:xfrm rot="3340629">
            <a:off x="4054476" y="2197100"/>
            <a:ext cx="730250" cy="5397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59" name="Rectangle 27"/>
          <p:cNvSpPr>
            <a:spLocks noChangeArrowheads="1"/>
          </p:cNvSpPr>
          <p:nvPr/>
        </p:nvSpPr>
        <p:spPr bwMode="auto">
          <a:xfrm rot="-1466889">
            <a:off x="3386138" y="3213100"/>
            <a:ext cx="930275" cy="523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0" name="Rectangle 28"/>
          <p:cNvSpPr>
            <a:spLocks noChangeArrowheads="1"/>
          </p:cNvSpPr>
          <p:nvPr/>
        </p:nvSpPr>
        <p:spPr bwMode="auto">
          <a:xfrm rot="4369951">
            <a:off x="2863056" y="2961482"/>
            <a:ext cx="896937" cy="6985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1" name="Rectangle 29"/>
          <p:cNvSpPr>
            <a:spLocks noChangeArrowheads="1"/>
          </p:cNvSpPr>
          <p:nvPr/>
        </p:nvSpPr>
        <p:spPr bwMode="auto">
          <a:xfrm rot="-1984316">
            <a:off x="3089275" y="2217738"/>
            <a:ext cx="1152525" cy="5397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2" name="Rectangle 30"/>
          <p:cNvSpPr>
            <a:spLocks noChangeArrowheads="1"/>
          </p:cNvSpPr>
          <p:nvPr/>
        </p:nvSpPr>
        <p:spPr bwMode="auto">
          <a:xfrm rot="859696">
            <a:off x="3178175" y="1782763"/>
            <a:ext cx="1098550" cy="508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3" name="Rectangle 31"/>
          <p:cNvSpPr>
            <a:spLocks noChangeArrowheads="1"/>
          </p:cNvSpPr>
          <p:nvPr/>
        </p:nvSpPr>
        <p:spPr bwMode="auto">
          <a:xfrm>
            <a:off x="3173413" y="2520950"/>
            <a:ext cx="1474787" cy="508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4" name="Rectangle 32"/>
          <p:cNvSpPr>
            <a:spLocks noChangeArrowheads="1"/>
          </p:cNvSpPr>
          <p:nvPr/>
        </p:nvSpPr>
        <p:spPr bwMode="auto">
          <a:xfrm rot="-352052">
            <a:off x="1908175" y="2579688"/>
            <a:ext cx="1258888" cy="508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5" name="Rectangle 33"/>
          <p:cNvSpPr>
            <a:spLocks noChangeArrowheads="1"/>
          </p:cNvSpPr>
          <p:nvPr/>
        </p:nvSpPr>
        <p:spPr bwMode="auto">
          <a:xfrm rot="-8507630">
            <a:off x="1754188" y="2913063"/>
            <a:ext cx="1042987" cy="5873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6" name="Rectangle 34"/>
          <p:cNvSpPr>
            <a:spLocks noChangeArrowheads="1"/>
          </p:cNvSpPr>
          <p:nvPr/>
        </p:nvSpPr>
        <p:spPr bwMode="auto">
          <a:xfrm rot="-2750536">
            <a:off x="4061619" y="2777332"/>
            <a:ext cx="781050" cy="5556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7" name="Rectangle 35"/>
          <p:cNvSpPr>
            <a:spLocks noChangeArrowheads="1"/>
          </p:cNvSpPr>
          <p:nvPr/>
        </p:nvSpPr>
        <p:spPr bwMode="auto">
          <a:xfrm rot="-3978875">
            <a:off x="1784350" y="2314575"/>
            <a:ext cx="625475" cy="5397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668" name="Rectangle 36"/>
          <p:cNvSpPr>
            <a:spLocks noChangeArrowheads="1"/>
          </p:cNvSpPr>
          <p:nvPr/>
        </p:nvSpPr>
        <p:spPr bwMode="auto">
          <a:xfrm rot="-1341563">
            <a:off x="2290763" y="1808163"/>
            <a:ext cx="876300" cy="5238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5669" name="Group 37"/>
          <p:cNvGrpSpPr>
            <a:grpSpLocks/>
          </p:cNvGrpSpPr>
          <p:nvPr/>
        </p:nvGrpSpPr>
        <p:grpSpPr bwMode="auto">
          <a:xfrm>
            <a:off x="4059238" y="1825625"/>
            <a:ext cx="385762" cy="261938"/>
            <a:chOff x="288" y="288"/>
            <a:chExt cx="1344" cy="960"/>
          </a:xfrm>
        </p:grpSpPr>
        <p:sp>
          <p:nvSpPr>
            <p:cNvPr id="965670" name="Rectangle 38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71" name="Rectangle 39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72" name="Freeform 40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73" name="Freeform 41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74" name="Line 42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675" name="Group 43"/>
          <p:cNvGrpSpPr>
            <a:grpSpLocks/>
          </p:cNvGrpSpPr>
          <p:nvPr/>
        </p:nvGrpSpPr>
        <p:grpSpPr bwMode="auto">
          <a:xfrm>
            <a:off x="3017838" y="2452688"/>
            <a:ext cx="385762" cy="260350"/>
            <a:chOff x="288" y="288"/>
            <a:chExt cx="1344" cy="960"/>
          </a:xfrm>
        </p:grpSpPr>
        <p:sp>
          <p:nvSpPr>
            <p:cNvPr id="965676" name="Rectangle 44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77" name="Rectangle 45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78" name="Freeform 46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79" name="Freeform 47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80" name="Line 48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681" name="Group 49"/>
          <p:cNvGrpSpPr>
            <a:grpSpLocks/>
          </p:cNvGrpSpPr>
          <p:nvPr/>
        </p:nvGrpSpPr>
        <p:grpSpPr bwMode="auto">
          <a:xfrm>
            <a:off x="2087563" y="1930400"/>
            <a:ext cx="382587" cy="260350"/>
            <a:chOff x="288" y="288"/>
            <a:chExt cx="1344" cy="960"/>
          </a:xfrm>
        </p:grpSpPr>
        <p:sp>
          <p:nvSpPr>
            <p:cNvPr id="965682" name="Rectangle 50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83" name="Rectangle 51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84" name="Freeform 52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85" name="Freeform 53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86" name="Line 54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687" name="Group 55"/>
          <p:cNvGrpSpPr>
            <a:grpSpLocks/>
          </p:cNvGrpSpPr>
          <p:nvPr/>
        </p:nvGrpSpPr>
        <p:grpSpPr bwMode="auto">
          <a:xfrm>
            <a:off x="3017838" y="1566863"/>
            <a:ext cx="385762" cy="258762"/>
            <a:chOff x="288" y="288"/>
            <a:chExt cx="1344" cy="960"/>
          </a:xfrm>
        </p:grpSpPr>
        <p:sp>
          <p:nvSpPr>
            <p:cNvPr id="965688" name="Rectangle 56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89" name="Rectangle 57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90" name="Freeform 58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91" name="Freeform 59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92" name="Line 60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5693" name="Text Box 61"/>
          <p:cNvSpPr txBox="1">
            <a:spLocks noChangeArrowheads="1"/>
          </p:cNvSpPr>
          <p:nvPr/>
        </p:nvSpPr>
        <p:spPr bwMode="auto">
          <a:xfrm>
            <a:off x="2057400" y="3759200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i="1" dirty="0">
                <a:latin typeface="Arial" pitchFamily="34" charset="0"/>
              </a:rPr>
              <a:t>Subnetwork</a:t>
            </a:r>
            <a:r>
              <a:rPr lang="en-US" sz="1800" dirty="0">
                <a:latin typeface="Arial" pitchFamily="34" charset="0"/>
              </a:rPr>
              <a:t> C</a:t>
            </a:r>
          </a:p>
        </p:txBody>
      </p:sp>
      <p:sp>
        <p:nvSpPr>
          <p:cNvPr id="965694" name="Text Box 62"/>
          <p:cNvSpPr txBox="1">
            <a:spLocks noChangeArrowheads="1"/>
          </p:cNvSpPr>
          <p:nvPr/>
        </p:nvSpPr>
        <p:spPr bwMode="auto">
          <a:xfrm>
            <a:off x="2133600" y="2405063"/>
            <a:ext cx="19367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C1</a:t>
            </a:r>
            <a:endParaRPr lang="en-US">
              <a:latin typeface="Arial" pitchFamily="34" charset="0"/>
            </a:endParaRPr>
          </a:p>
        </p:txBody>
      </p:sp>
      <p:sp>
        <p:nvSpPr>
          <p:cNvPr id="965695" name="Text Box 63"/>
          <p:cNvSpPr txBox="1">
            <a:spLocks noChangeArrowheads="1"/>
          </p:cNvSpPr>
          <p:nvPr/>
        </p:nvSpPr>
        <p:spPr bwMode="auto">
          <a:xfrm>
            <a:off x="2495550" y="1974850"/>
            <a:ext cx="1936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C2</a:t>
            </a:r>
            <a:endParaRPr lang="en-US">
              <a:latin typeface="Arial" pitchFamily="34" charset="0"/>
            </a:endParaRPr>
          </a:p>
        </p:txBody>
      </p:sp>
      <p:sp>
        <p:nvSpPr>
          <p:cNvPr id="965696" name="Text Box 64"/>
          <p:cNvSpPr txBox="1">
            <a:spLocks noChangeArrowheads="1"/>
          </p:cNvSpPr>
          <p:nvPr/>
        </p:nvSpPr>
        <p:spPr bwMode="auto">
          <a:xfrm>
            <a:off x="3433763" y="1506538"/>
            <a:ext cx="19367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C3</a:t>
            </a:r>
            <a:endParaRPr lang="en-US">
              <a:latin typeface="Arial" pitchFamily="34" charset="0"/>
            </a:endParaRPr>
          </a:p>
        </p:txBody>
      </p:sp>
      <p:sp>
        <p:nvSpPr>
          <p:cNvPr id="965697" name="Text Box 65"/>
          <p:cNvSpPr txBox="1">
            <a:spLocks noChangeArrowheads="1"/>
          </p:cNvSpPr>
          <p:nvPr/>
        </p:nvSpPr>
        <p:spPr bwMode="auto">
          <a:xfrm>
            <a:off x="3108325" y="2251075"/>
            <a:ext cx="1936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C4</a:t>
            </a:r>
            <a:endParaRPr lang="en-US">
              <a:latin typeface="Arial" pitchFamily="34" charset="0"/>
            </a:endParaRPr>
          </a:p>
        </p:txBody>
      </p:sp>
      <p:sp>
        <p:nvSpPr>
          <p:cNvPr id="965698" name="Text Box 66"/>
          <p:cNvSpPr txBox="1">
            <a:spLocks noChangeArrowheads="1"/>
          </p:cNvSpPr>
          <p:nvPr/>
        </p:nvSpPr>
        <p:spPr bwMode="auto">
          <a:xfrm>
            <a:off x="2524125" y="2859088"/>
            <a:ext cx="19367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C6</a:t>
            </a:r>
            <a:endParaRPr lang="en-US">
              <a:latin typeface="Arial" pitchFamily="34" charset="0"/>
            </a:endParaRPr>
          </a:p>
        </p:txBody>
      </p:sp>
      <p:sp>
        <p:nvSpPr>
          <p:cNvPr id="965699" name="Text Box 67"/>
          <p:cNvSpPr txBox="1">
            <a:spLocks noChangeArrowheads="1"/>
          </p:cNvSpPr>
          <p:nvPr/>
        </p:nvSpPr>
        <p:spPr bwMode="auto">
          <a:xfrm>
            <a:off x="3498850" y="3062288"/>
            <a:ext cx="19367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C7</a:t>
            </a:r>
            <a:endParaRPr lang="en-US">
              <a:latin typeface="Arial" pitchFamily="34" charset="0"/>
            </a:endParaRPr>
          </a:p>
        </p:txBody>
      </p:sp>
      <p:sp>
        <p:nvSpPr>
          <p:cNvPr id="965700" name="Text Box 68"/>
          <p:cNvSpPr txBox="1">
            <a:spLocks noChangeArrowheads="1"/>
          </p:cNvSpPr>
          <p:nvPr/>
        </p:nvSpPr>
        <p:spPr bwMode="auto">
          <a:xfrm>
            <a:off x="4084638" y="2724150"/>
            <a:ext cx="1936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C8</a:t>
            </a:r>
            <a:endParaRPr lang="en-US">
              <a:latin typeface="Arial" pitchFamily="34" charset="0"/>
            </a:endParaRPr>
          </a:p>
        </p:txBody>
      </p:sp>
      <p:sp>
        <p:nvSpPr>
          <p:cNvPr id="965701" name="Text Box 69"/>
          <p:cNvSpPr txBox="1">
            <a:spLocks noChangeArrowheads="1"/>
          </p:cNvSpPr>
          <p:nvPr/>
        </p:nvSpPr>
        <p:spPr bwMode="auto">
          <a:xfrm>
            <a:off x="4149725" y="1641475"/>
            <a:ext cx="1936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C9</a:t>
            </a:r>
            <a:endParaRPr lang="en-US">
              <a:latin typeface="Arial" pitchFamily="34" charset="0"/>
            </a:endParaRPr>
          </a:p>
        </p:txBody>
      </p:sp>
      <p:sp>
        <p:nvSpPr>
          <p:cNvPr id="965702" name="Text Box 70"/>
          <p:cNvSpPr txBox="1">
            <a:spLocks noChangeArrowheads="1"/>
          </p:cNvSpPr>
          <p:nvPr/>
        </p:nvSpPr>
        <p:spPr bwMode="auto">
          <a:xfrm>
            <a:off x="4232275" y="2386013"/>
            <a:ext cx="27781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C10</a:t>
            </a:r>
            <a:endParaRPr lang="en-US">
              <a:latin typeface="Arial" pitchFamily="34" charset="0"/>
            </a:endParaRPr>
          </a:p>
        </p:txBody>
      </p:sp>
      <p:grpSp>
        <p:nvGrpSpPr>
          <p:cNvPr id="965703" name="Group 71"/>
          <p:cNvGrpSpPr>
            <a:grpSpLocks/>
          </p:cNvGrpSpPr>
          <p:nvPr/>
        </p:nvGrpSpPr>
        <p:grpSpPr bwMode="auto">
          <a:xfrm>
            <a:off x="2416175" y="3059113"/>
            <a:ext cx="382588" cy="261937"/>
            <a:chOff x="288" y="288"/>
            <a:chExt cx="1344" cy="960"/>
          </a:xfrm>
        </p:grpSpPr>
        <p:sp>
          <p:nvSpPr>
            <p:cNvPr id="965704" name="Rectangle 72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05" name="Rectangle 73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06" name="Freeform 74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07" name="Freeform 75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08" name="Line 76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709" name="Group 77"/>
          <p:cNvGrpSpPr>
            <a:grpSpLocks/>
          </p:cNvGrpSpPr>
          <p:nvPr/>
        </p:nvGrpSpPr>
        <p:grpSpPr bwMode="auto">
          <a:xfrm rot="398100">
            <a:off x="4579938" y="2895600"/>
            <a:ext cx="3421062" cy="2674938"/>
            <a:chOff x="720" y="2743"/>
            <a:chExt cx="1026" cy="76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965710" name="Oval 78"/>
            <p:cNvSpPr>
              <a:spLocks noChangeAspect="1" noChangeArrowheads="1"/>
            </p:cNvSpPr>
            <p:nvPr/>
          </p:nvSpPr>
          <p:spPr bwMode="auto">
            <a:xfrm>
              <a:off x="1038" y="2768"/>
              <a:ext cx="252" cy="257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1" name="Oval 79"/>
            <p:cNvSpPr>
              <a:spLocks noChangeAspect="1" noChangeArrowheads="1"/>
            </p:cNvSpPr>
            <p:nvPr/>
          </p:nvSpPr>
          <p:spPr bwMode="auto">
            <a:xfrm>
              <a:off x="1243" y="2743"/>
              <a:ext cx="206" cy="210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2" name="Oval 80"/>
            <p:cNvSpPr>
              <a:spLocks noChangeAspect="1" noChangeArrowheads="1"/>
            </p:cNvSpPr>
            <p:nvPr/>
          </p:nvSpPr>
          <p:spPr bwMode="auto">
            <a:xfrm>
              <a:off x="1426" y="2952"/>
              <a:ext cx="320" cy="327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3" name="Oval 81"/>
            <p:cNvSpPr>
              <a:spLocks noChangeAspect="1" noChangeArrowheads="1"/>
            </p:cNvSpPr>
            <p:nvPr/>
          </p:nvSpPr>
          <p:spPr bwMode="auto">
            <a:xfrm>
              <a:off x="833" y="3092"/>
              <a:ext cx="366" cy="373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4" name="Oval 82"/>
            <p:cNvSpPr>
              <a:spLocks noChangeAspect="1" noChangeArrowheads="1"/>
            </p:cNvSpPr>
            <p:nvPr/>
          </p:nvSpPr>
          <p:spPr bwMode="auto">
            <a:xfrm>
              <a:off x="1335" y="3139"/>
              <a:ext cx="273" cy="279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5" name="Oval 83"/>
            <p:cNvSpPr>
              <a:spLocks noChangeAspect="1" noChangeArrowheads="1"/>
            </p:cNvSpPr>
            <p:nvPr/>
          </p:nvSpPr>
          <p:spPr bwMode="auto">
            <a:xfrm>
              <a:off x="743" y="3162"/>
              <a:ext cx="205" cy="209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6" name="Oval 84"/>
            <p:cNvSpPr>
              <a:spLocks noChangeAspect="1" noChangeArrowheads="1"/>
            </p:cNvSpPr>
            <p:nvPr/>
          </p:nvSpPr>
          <p:spPr bwMode="auto">
            <a:xfrm>
              <a:off x="720" y="3000"/>
              <a:ext cx="206" cy="210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7" name="Oval 85"/>
            <p:cNvSpPr>
              <a:spLocks noChangeAspect="1" noChangeArrowheads="1"/>
            </p:cNvSpPr>
            <p:nvPr/>
          </p:nvSpPr>
          <p:spPr bwMode="auto">
            <a:xfrm>
              <a:off x="811" y="2815"/>
              <a:ext cx="320" cy="324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8" name="Oval 86"/>
            <p:cNvSpPr>
              <a:spLocks noChangeAspect="1" noChangeArrowheads="1"/>
            </p:cNvSpPr>
            <p:nvPr/>
          </p:nvSpPr>
          <p:spPr bwMode="auto">
            <a:xfrm>
              <a:off x="1085" y="3184"/>
              <a:ext cx="319" cy="327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19" name="Oval 87"/>
            <p:cNvSpPr>
              <a:spLocks noChangeAspect="1" noChangeArrowheads="1"/>
            </p:cNvSpPr>
            <p:nvPr/>
          </p:nvSpPr>
          <p:spPr bwMode="auto">
            <a:xfrm>
              <a:off x="1471" y="2838"/>
              <a:ext cx="251" cy="256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20" name="Oval 88"/>
            <p:cNvSpPr>
              <a:spLocks noChangeAspect="1" noChangeArrowheads="1"/>
            </p:cNvSpPr>
            <p:nvPr/>
          </p:nvSpPr>
          <p:spPr bwMode="auto">
            <a:xfrm>
              <a:off x="1403" y="2743"/>
              <a:ext cx="228" cy="233"/>
            </a:xfrm>
            <a:prstGeom prst="ellipse">
              <a:avLst/>
            </a:prstGeom>
            <a:grp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21" name="Freeform 89"/>
            <p:cNvSpPr>
              <a:spLocks noChangeAspect="1"/>
            </p:cNvSpPr>
            <p:nvPr/>
          </p:nvSpPr>
          <p:spPr bwMode="auto">
            <a:xfrm>
              <a:off x="803" y="2806"/>
              <a:ext cx="885" cy="604"/>
            </a:xfrm>
            <a:custGeom>
              <a:avLst/>
              <a:gdLst>
                <a:gd name="T0" fmla="*/ 559 w 1812"/>
                <a:gd name="T1" fmla="*/ 128 h 1265"/>
                <a:gd name="T2" fmla="*/ 635 w 1812"/>
                <a:gd name="T3" fmla="*/ 37 h 1265"/>
                <a:gd name="T4" fmla="*/ 973 w 1812"/>
                <a:gd name="T5" fmla="*/ 43 h 1265"/>
                <a:gd name="T6" fmla="*/ 1212 w 1812"/>
                <a:gd name="T7" fmla="*/ 0 h 1265"/>
                <a:gd name="T8" fmla="*/ 1515 w 1812"/>
                <a:gd name="T9" fmla="*/ 152 h 1265"/>
                <a:gd name="T10" fmla="*/ 1666 w 1812"/>
                <a:gd name="T11" fmla="*/ 109 h 1265"/>
                <a:gd name="T12" fmla="*/ 1748 w 1812"/>
                <a:gd name="T13" fmla="*/ 128 h 1265"/>
                <a:gd name="T14" fmla="*/ 1765 w 1812"/>
                <a:gd name="T15" fmla="*/ 503 h 1265"/>
                <a:gd name="T16" fmla="*/ 1812 w 1812"/>
                <a:gd name="T17" fmla="*/ 563 h 1265"/>
                <a:gd name="T18" fmla="*/ 1673 w 1812"/>
                <a:gd name="T19" fmla="*/ 854 h 1265"/>
                <a:gd name="T20" fmla="*/ 1521 w 1812"/>
                <a:gd name="T21" fmla="*/ 654 h 1265"/>
                <a:gd name="T22" fmla="*/ 1480 w 1812"/>
                <a:gd name="T23" fmla="*/ 757 h 1265"/>
                <a:gd name="T24" fmla="*/ 1265 w 1812"/>
                <a:gd name="T25" fmla="*/ 1156 h 1265"/>
                <a:gd name="T26" fmla="*/ 548 w 1812"/>
                <a:gd name="T27" fmla="*/ 1265 h 1265"/>
                <a:gd name="T28" fmla="*/ 176 w 1812"/>
                <a:gd name="T29" fmla="*/ 1187 h 1265"/>
                <a:gd name="T30" fmla="*/ 58 w 1812"/>
                <a:gd name="T31" fmla="*/ 939 h 1265"/>
                <a:gd name="T32" fmla="*/ 58 w 1812"/>
                <a:gd name="T33" fmla="*/ 685 h 1265"/>
                <a:gd name="T34" fmla="*/ 0 w 1812"/>
                <a:gd name="T35" fmla="*/ 473 h 1265"/>
                <a:gd name="T36" fmla="*/ 559 w 1812"/>
                <a:gd name="T37" fmla="*/ 128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12" h="1265">
                  <a:moveTo>
                    <a:pt x="559" y="128"/>
                  </a:moveTo>
                  <a:lnTo>
                    <a:pt x="635" y="37"/>
                  </a:lnTo>
                  <a:lnTo>
                    <a:pt x="973" y="43"/>
                  </a:lnTo>
                  <a:lnTo>
                    <a:pt x="1212" y="0"/>
                  </a:lnTo>
                  <a:lnTo>
                    <a:pt x="1515" y="152"/>
                  </a:lnTo>
                  <a:lnTo>
                    <a:pt x="1666" y="109"/>
                  </a:lnTo>
                  <a:lnTo>
                    <a:pt x="1748" y="128"/>
                  </a:lnTo>
                  <a:lnTo>
                    <a:pt x="1765" y="503"/>
                  </a:lnTo>
                  <a:lnTo>
                    <a:pt x="1812" y="563"/>
                  </a:lnTo>
                  <a:lnTo>
                    <a:pt x="1673" y="854"/>
                  </a:lnTo>
                  <a:lnTo>
                    <a:pt x="1521" y="654"/>
                  </a:lnTo>
                  <a:lnTo>
                    <a:pt x="1480" y="757"/>
                  </a:lnTo>
                  <a:lnTo>
                    <a:pt x="1265" y="1156"/>
                  </a:lnTo>
                  <a:lnTo>
                    <a:pt x="548" y="1265"/>
                  </a:lnTo>
                  <a:lnTo>
                    <a:pt x="176" y="1187"/>
                  </a:lnTo>
                  <a:lnTo>
                    <a:pt x="58" y="939"/>
                  </a:lnTo>
                  <a:lnTo>
                    <a:pt x="58" y="685"/>
                  </a:lnTo>
                  <a:lnTo>
                    <a:pt x="0" y="473"/>
                  </a:lnTo>
                  <a:lnTo>
                    <a:pt x="559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5722" name="Rectangle 90"/>
          <p:cNvSpPr>
            <a:spLocks noChangeArrowheads="1"/>
          </p:cNvSpPr>
          <p:nvPr/>
        </p:nvSpPr>
        <p:spPr bwMode="auto">
          <a:xfrm rot="926699">
            <a:off x="5713413" y="4951413"/>
            <a:ext cx="876300" cy="508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23" name="Rectangle 91"/>
          <p:cNvSpPr>
            <a:spLocks noChangeArrowheads="1"/>
          </p:cNvSpPr>
          <p:nvPr/>
        </p:nvSpPr>
        <p:spPr bwMode="auto">
          <a:xfrm rot="-1466889">
            <a:off x="6510338" y="4899025"/>
            <a:ext cx="930275" cy="523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24" name="Rectangle 92"/>
          <p:cNvSpPr>
            <a:spLocks noChangeArrowheads="1"/>
          </p:cNvSpPr>
          <p:nvPr/>
        </p:nvSpPr>
        <p:spPr bwMode="auto">
          <a:xfrm rot="4369951">
            <a:off x="5987256" y="4647407"/>
            <a:ext cx="896937" cy="6985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25" name="Rectangle 93"/>
          <p:cNvSpPr>
            <a:spLocks noChangeArrowheads="1"/>
          </p:cNvSpPr>
          <p:nvPr/>
        </p:nvSpPr>
        <p:spPr bwMode="auto">
          <a:xfrm rot="-352052">
            <a:off x="5032375" y="4265613"/>
            <a:ext cx="1258888" cy="508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26" name="Rectangle 94"/>
          <p:cNvSpPr>
            <a:spLocks noChangeArrowheads="1"/>
          </p:cNvSpPr>
          <p:nvPr/>
        </p:nvSpPr>
        <p:spPr bwMode="auto">
          <a:xfrm rot="-8507630">
            <a:off x="4878388" y="4598988"/>
            <a:ext cx="1042987" cy="5873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27" name="Rectangle 95"/>
          <p:cNvSpPr>
            <a:spLocks noChangeArrowheads="1"/>
          </p:cNvSpPr>
          <p:nvPr/>
        </p:nvSpPr>
        <p:spPr bwMode="auto">
          <a:xfrm rot="-3978875">
            <a:off x="4908550" y="4000500"/>
            <a:ext cx="625475" cy="5397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28" name="Rectangle 96"/>
          <p:cNvSpPr>
            <a:spLocks noChangeArrowheads="1"/>
          </p:cNvSpPr>
          <p:nvPr/>
        </p:nvSpPr>
        <p:spPr bwMode="auto">
          <a:xfrm rot="-1341563">
            <a:off x="5414963" y="3494088"/>
            <a:ext cx="876300" cy="5238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5729" name="Group 97"/>
          <p:cNvGrpSpPr>
            <a:grpSpLocks/>
          </p:cNvGrpSpPr>
          <p:nvPr/>
        </p:nvGrpSpPr>
        <p:grpSpPr bwMode="auto">
          <a:xfrm>
            <a:off x="6418263" y="4970463"/>
            <a:ext cx="382587" cy="263525"/>
            <a:chOff x="288" y="288"/>
            <a:chExt cx="1344" cy="960"/>
          </a:xfrm>
        </p:grpSpPr>
        <p:sp>
          <p:nvSpPr>
            <p:cNvPr id="965730" name="Rectangle 98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31" name="Rectangle 99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32" name="Freeform 100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33" name="Freeform 101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34" name="Line 102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5735" name="Text Box 103"/>
          <p:cNvSpPr txBox="1">
            <a:spLocks noChangeArrowheads="1"/>
          </p:cNvSpPr>
          <p:nvPr/>
        </p:nvSpPr>
        <p:spPr bwMode="auto">
          <a:xfrm>
            <a:off x="5715000" y="5588000"/>
            <a:ext cx="170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i="1" dirty="0">
                <a:latin typeface="Arial" pitchFamily="34" charset="0"/>
              </a:rPr>
              <a:t>Subnetwork </a:t>
            </a:r>
            <a:r>
              <a:rPr lang="en-US" sz="1800" dirty="0">
                <a:latin typeface="Arial" pitchFamily="34" charset="0"/>
              </a:rPr>
              <a:t>B</a:t>
            </a:r>
          </a:p>
        </p:txBody>
      </p:sp>
      <p:sp>
        <p:nvSpPr>
          <p:cNvPr id="965736" name="Text Box 104"/>
          <p:cNvSpPr txBox="1">
            <a:spLocks noChangeArrowheads="1"/>
          </p:cNvSpPr>
          <p:nvPr/>
        </p:nvSpPr>
        <p:spPr bwMode="auto">
          <a:xfrm>
            <a:off x="5257800" y="4090988"/>
            <a:ext cx="185738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B1</a:t>
            </a:r>
            <a:endParaRPr lang="en-US">
              <a:latin typeface="Arial" pitchFamily="34" charset="0"/>
            </a:endParaRPr>
          </a:p>
        </p:txBody>
      </p:sp>
      <p:sp>
        <p:nvSpPr>
          <p:cNvPr id="965737" name="Text Box 105"/>
          <p:cNvSpPr txBox="1">
            <a:spLocks noChangeArrowheads="1"/>
          </p:cNvSpPr>
          <p:nvPr/>
        </p:nvSpPr>
        <p:spPr bwMode="auto">
          <a:xfrm>
            <a:off x="5619750" y="3660775"/>
            <a:ext cx="1857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B2</a:t>
            </a:r>
            <a:endParaRPr lang="en-US">
              <a:latin typeface="Arial" pitchFamily="34" charset="0"/>
            </a:endParaRPr>
          </a:p>
        </p:txBody>
      </p:sp>
      <p:sp>
        <p:nvSpPr>
          <p:cNvPr id="965738" name="Text Box 106"/>
          <p:cNvSpPr txBox="1">
            <a:spLocks noChangeArrowheads="1"/>
          </p:cNvSpPr>
          <p:nvPr/>
        </p:nvSpPr>
        <p:spPr bwMode="auto">
          <a:xfrm>
            <a:off x="6557963" y="3192463"/>
            <a:ext cx="185737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B3</a:t>
            </a:r>
            <a:endParaRPr lang="en-US">
              <a:latin typeface="Arial" pitchFamily="34" charset="0"/>
            </a:endParaRPr>
          </a:p>
        </p:txBody>
      </p:sp>
      <p:sp>
        <p:nvSpPr>
          <p:cNvPr id="965739" name="Text Box 107"/>
          <p:cNvSpPr txBox="1">
            <a:spLocks noChangeArrowheads="1"/>
          </p:cNvSpPr>
          <p:nvPr/>
        </p:nvSpPr>
        <p:spPr bwMode="auto">
          <a:xfrm>
            <a:off x="6019800" y="3971925"/>
            <a:ext cx="1857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B4</a:t>
            </a:r>
            <a:endParaRPr lang="en-US">
              <a:latin typeface="Arial" pitchFamily="34" charset="0"/>
            </a:endParaRPr>
          </a:p>
        </p:txBody>
      </p:sp>
      <p:sp>
        <p:nvSpPr>
          <p:cNvPr id="965740" name="Text Box 108"/>
          <p:cNvSpPr txBox="1">
            <a:spLocks noChangeArrowheads="1"/>
          </p:cNvSpPr>
          <p:nvPr/>
        </p:nvSpPr>
        <p:spPr bwMode="auto">
          <a:xfrm>
            <a:off x="5648325" y="4545013"/>
            <a:ext cx="185738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B6</a:t>
            </a:r>
            <a:endParaRPr lang="en-US">
              <a:latin typeface="Arial" pitchFamily="34" charset="0"/>
            </a:endParaRPr>
          </a:p>
        </p:txBody>
      </p:sp>
      <p:sp>
        <p:nvSpPr>
          <p:cNvPr id="965741" name="Text Box 109"/>
          <p:cNvSpPr txBox="1">
            <a:spLocks noChangeArrowheads="1"/>
          </p:cNvSpPr>
          <p:nvPr/>
        </p:nvSpPr>
        <p:spPr bwMode="auto">
          <a:xfrm>
            <a:off x="6623050" y="4748213"/>
            <a:ext cx="185738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B7</a:t>
            </a:r>
            <a:endParaRPr lang="en-US">
              <a:latin typeface="Arial" pitchFamily="34" charset="0"/>
            </a:endParaRPr>
          </a:p>
        </p:txBody>
      </p:sp>
      <p:sp>
        <p:nvSpPr>
          <p:cNvPr id="965742" name="Text Box 110"/>
          <p:cNvSpPr txBox="1">
            <a:spLocks noChangeArrowheads="1"/>
          </p:cNvSpPr>
          <p:nvPr/>
        </p:nvSpPr>
        <p:spPr bwMode="auto">
          <a:xfrm>
            <a:off x="7239000" y="4429125"/>
            <a:ext cx="1857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Arial" pitchFamily="34" charset="0"/>
              </a:rPr>
              <a:t>B8</a:t>
            </a:r>
            <a:endParaRPr lang="en-US">
              <a:latin typeface="Arial" pitchFamily="34" charset="0"/>
            </a:endParaRPr>
          </a:p>
        </p:txBody>
      </p:sp>
      <p:grpSp>
        <p:nvGrpSpPr>
          <p:cNvPr id="965743" name="Group 111"/>
          <p:cNvGrpSpPr>
            <a:grpSpLocks/>
          </p:cNvGrpSpPr>
          <p:nvPr/>
        </p:nvGrpSpPr>
        <p:grpSpPr bwMode="auto">
          <a:xfrm>
            <a:off x="5540375" y="4745038"/>
            <a:ext cx="382588" cy="261937"/>
            <a:chOff x="288" y="288"/>
            <a:chExt cx="1344" cy="960"/>
          </a:xfrm>
        </p:grpSpPr>
        <p:sp>
          <p:nvSpPr>
            <p:cNvPr id="965744" name="Rectangle 112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45" name="Rectangle 113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46" name="Freeform 114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47" name="Freeform 115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48" name="Line 116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5749" name="Rectangle 117"/>
          <p:cNvSpPr>
            <a:spLocks noChangeArrowheads="1"/>
          </p:cNvSpPr>
          <p:nvPr/>
        </p:nvSpPr>
        <p:spPr bwMode="auto">
          <a:xfrm rot="3351652">
            <a:off x="6035675" y="4019550"/>
            <a:ext cx="1555750" cy="889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50" name="Rectangle 118"/>
          <p:cNvSpPr>
            <a:spLocks noChangeArrowheads="1"/>
          </p:cNvSpPr>
          <p:nvPr/>
        </p:nvSpPr>
        <p:spPr bwMode="auto">
          <a:xfrm rot="5317043">
            <a:off x="5834856" y="3775869"/>
            <a:ext cx="896938" cy="6985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5751" name="Group 119"/>
          <p:cNvGrpSpPr>
            <a:grpSpLocks/>
          </p:cNvGrpSpPr>
          <p:nvPr/>
        </p:nvGrpSpPr>
        <p:grpSpPr bwMode="auto">
          <a:xfrm>
            <a:off x="6142038" y="4138613"/>
            <a:ext cx="385762" cy="260350"/>
            <a:chOff x="288" y="288"/>
            <a:chExt cx="1344" cy="960"/>
          </a:xfrm>
        </p:grpSpPr>
        <p:sp>
          <p:nvSpPr>
            <p:cNvPr id="965752" name="Rectangle 120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53" name="Rectangle 121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54" name="Freeform 122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55" name="Freeform 123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56" name="Line 124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5757" name="Rectangle 125"/>
          <p:cNvSpPr>
            <a:spLocks noChangeArrowheads="1"/>
          </p:cNvSpPr>
          <p:nvPr/>
        </p:nvSpPr>
        <p:spPr bwMode="auto">
          <a:xfrm rot="532732">
            <a:off x="990600" y="2532063"/>
            <a:ext cx="1030288" cy="76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5758" name="Group 126"/>
          <p:cNvGrpSpPr>
            <a:grpSpLocks/>
          </p:cNvGrpSpPr>
          <p:nvPr/>
        </p:nvGrpSpPr>
        <p:grpSpPr bwMode="auto">
          <a:xfrm>
            <a:off x="742950" y="2244725"/>
            <a:ext cx="400050" cy="422275"/>
            <a:chOff x="912" y="2064"/>
            <a:chExt cx="1296" cy="1440"/>
          </a:xfrm>
        </p:grpSpPr>
        <p:sp>
          <p:nvSpPr>
            <p:cNvPr id="965759" name="Freeform 127"/>
            <p:cNvSpPr>
              <a:spLocks/>
            </p:cNvSpPr>
            <p:nvPr/>
          </p:nvSpPr>
          <p:spPr bwMode="auto">
            <a:xfrm>
              <a:off x="912" y="2346"/>
              <a:ext cx="1296" cy="1158"/>
            </a:xfrm>
            <a:custGeom>
              <a:avLst/>
              <a:gdLst>
                <a:gd name="T0" fmla="*/ 0 w 1296"/>
                <a:gd name="T1" fmla="*/ 48 h 833"/>
                <a:gd name="T2" fmla="*/ 0 w 1296"/>
                <a:gd name="T3" fmla="*/ 576 h 833"/>
                <a:gd name="T4" fmla="*/ 152 w 1296"/>
                <a:gd name="T5" fmla="*/ 720 h 833"/>
                <a:gd name="T6" fmla="*/ 392 w 1296"/>
                <a:gd name="T7" fmla="*/ 808 h 833"/>
                <a:gd name="T8" fmla="*/ 648 w 1296"/>
                <a:gd name="T9" fmla="*/ 832 h 833"/>
                <a:gd name="T10" fmla="*/ 864 w 1296"/>
                <a:gd name="T11" fmla="*/ 816 h 833"/>
                <a:gd name="T12" fmla="*/ 1088 w 1296"/>
                <a:gd name="T13" fmla="*/ 744 h 833"/>
                <a:gd name="T14" fmla="*/ 1248 w 1296"/>
                <a:gd name="T15" fmla="*/ 624 h 833"/>
                <a:gd name="T16" fmla="*/ 1296 w 1296"/>
                <a:gd name="T17" fmla="*/ 480 h 833"/>
                <a:gd name="T18" fmla="*/ 1296 w 1296"/>
                <a:gd name="T19" fmla="*/ 0 h 833"/>
                <a:gd name="T20" fmla="*/ 0 w 1296"/>
                <a:gd name="T21" fmla="*/ 0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6" h="833">
                  <a:moveTo>
                    <a:pt x="0" y="48"/>
                  </a:moveTo>
                  <a:lnTo>
                    <a:pt x="0" y="576"/>
                  </a:lnTo>
                  <a:cubicBezTo>
                    <a:pt x="25" y="688"/>
                    <a:pt x="87" y="681"/>
                    <a:pt x="152" y="720"/>
                  </a:cubicBezTo>
                  <a:cubicBezTo>
                    <a:pt x="217" y="759"/>
                    <a:pt x="309" y="789"/>
                    <a:pt x="392" y="808"/>
                  </a:cubicBezTo>
                  <a:cubicBezTo>
                    <a:pt x="475" y="827"/>
                    <a:pt x="569" y="831"/>
                    <a:pt x="648" y="832"/>
                  </a:cubicBezTo>
                  <a:cubicBezTo>
                    <a:pt x="727" y="833"/>
                    <a:pt x="791" y="831"/>
                    <a:pt x="864" y="816"/>
                  </a:cubicBezTo>
                  <a:cubicBezTo>
                    <a:pt x="937" y="801"/>
                    <a:pt x="1024" y="776"/>
                    <a:pt x="1088" y="744"/>
                  </a:cubicBezTo>
                  <a:cubicBezTo>
                    <a:pt x="1152" y="712"/>
                    <a:pt x="1213" y="668"/>
                    <a:pt x="1248" y="624"/>
                  </a:cubicBezTo>
                  <a:cubicBezTo>
                    <a:pt x="1283" y="580"/>
                    <a:pt x="1288" y="584"/>
                    <a:pt x="1296" y="480"/>
                  </a:cubicBezTo>
                  <a:lnTo>
                    <a:pt x="1296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0099CC"/>
                </a:gs>
                <a:gs pos="100000">
                  <a:srgbClr val="CCE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60" name="Oval 128"/>
            <p:cNvSpPr>
              <a:spLocks noChangeArrowheads="1"/>
            </p:cNvSpPr>
            <p:nvPr/>
          </p:nvSpPr>
          <p:spPr bwMode="auto">
            <a:xfrm>
              <a:off x="912" y="2064"/>
              <a:ext cx="1296" cy="573"/>
            </a:xfrm>
            <a:prstGeom prst="ellipse">
              <a:avLst/>
            </a:prstGeom>
            <a:gradFill rotWithShape="0">
              <a:gsLst>
                <a:gs pos="0">
                  <a:srgbClr val="0099CC"/>
                </a:gs>
                <a:gs pos="100000">
                  <a:srgbClr val="CCEC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61" name="Freeform 129"/>
            <p:cNvSpPr>
              <a:spLocks/>
            </p:cNvSpPr>
            <p:nvPr/>
          </p:nvSpPr>
          <p:spPr bwMode="auto">
            <a:xfrm>
              <a:off x="1104" y="2688"/>
              <a:ext cx="912" cy="624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762" name="Group 130"/>
          <p:cNvGrpSpPr>
            <a:grpSpLocks/>
          </p:cNvGrpSpPr>
          <p:nvPr/>
        </p:nvGrpSpPr>
        <p:grpSpPr bwMode="auto">
          <a:xfrm>
            <a:off x="1811338" y="2555875"/>
            <a:ext cx="385762" cy="261938"/>
            <a:chOff x="288" y="288"/>
            <a:chExt cx="1344" cy="960"/>
          </a:xfrm>
        </p:grpSpPr>
        <p:sp>
          <p:nvSpPr>
            <p:cNvPr id="965763" name="Rectangle 131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64" name="Rectangle 132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65" name="Freeform 133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66" name="Freeform 134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67" name="Line 135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5768" name="Rectangle 136"/>
          <p:cNvSpPr>
            <a:spLocks noChangeArrowheads="1"/>
          </p:cNvSpPr>
          <p:nvPr/>
        </p:nvSpPr>
        <p:spPr bwMode="auto">
          <a:xfrm rot="1769621">
            <a:off x="3430588" y="3886200"/>
            <a:ext cx="1751012" cy="76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69" name="Rectangle 137"/>
          <p:cNvSpPr>
            <a:spLocks noChangeArrowheads="1"/>
          </p:cNvSpPr>
          <p:nvPr/>
        </p:nvSpPr>
        <p:spPr bwMode="auto">
          <a:xfrm rot="1769621">
            <a:off x="4648200" y="2895600"/>
            <a:ext cx="1751013" cy="76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770" name="Rectangle 138"/>
          <p:cNvSpPr>
            <a:spLocks noChangeArrowheads="1"/>
          </p:cNvSpPr>
          <p:nvPr/>
        </p:nvSpPr>
        <p:spPr bwMode="auto">
          <a:xfrm rot="1769621">
            <a:off x="4113213" y="3352800"/>
            <a:ext cx="1449387" cy="76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5771" name="Group 139"/>
          <p:cNvGrpSpPr>
            <a:grpSpLocks/>
          </p:cNvGrpSpPr>
          <p:nvPr/>
        </p:nvGrpSpPr>
        <p:grpSpPr bwMode="auto">
          <a:xfrm>
            <a:off x="3294063" y="3284538"/>
            <a:ext cx="382587" cy="263525"/>
            <a:chOff x="288" y="288"/>
            <a:chExt cx="1344" cy="960"/>
          </a:xfrm>
        </p:grpSpPr>
        <p:sp>
          <p:nvSpPr>
            <p:cNvPr id="965772" name="Rectangle 140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73" name="Rectangle 141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74" name="Freeform 142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75" name="Freeform 143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76" name="Line 144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777" name="Group 145"/>
          <p:cNvGrpSpPr>
            <a:grpSpLocks/>
          </p:cNvGrpSpPr>
          <p:nvPr/>
        </p:nvGrpSpPr>
        <p:grpSpPr bwMode="auto">
          <a:xfrm>
            <a:off x="4068763" y="2941638"/>
            <a:ext cx="384175" cy="258762"/>
            <a:chOff x="288" y="288"/>
            <a:chExt cx="1344" cy="960"/>
          </a:xfrm>
        </p:grpSpPr>
        <p:sp>
          <p:nvSpPr>
            <p:cNvPr id="965778" name="Rectangle 146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79" name="Rectangle 147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80" name="Freeform 148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81" name="Freeform 149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82" name="Line 150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783" name="Group 151"/>
          <p:cNvGrpSpPr>
            <a:grpSpLocks/>
          </p:cNvGrpSpPr>
          <p:nvPr/>
        </p:nvGrpSpPr>
        <p:grpSpPr bwMode="auto">
          <a:xfrm>
            <a:off x="4498975" y="2452688"/>
            <a:ext cx="384175" cy="260350"/>
            <a:chOff x="288" y="288"/>
            <a:chExt cx="1344" cy="960"/>
          </a:xfrm>
        </p:grpSpPr>
        <p:sp>
          <p:nvSpPr>
            <p:cNvPr id="965784" name="Rectangle 152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85" name="Rectangle 153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86" name="Freeform 154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87" name="Freeform 155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88" name="Line 156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789" name="Group 157"/>
          <p:cNvGrpSpPr>
            <a:grpSpLocks/>
          </p:cNvGrpSpPr>
          <p:nvPr/>
        </p:nvGrpSpPr>
        <p:grpSpPr bwMode="auto">
          <a:xfrm>
            <a:off x="5211763" y="3616325"/>
            <a:ext cx="382587" cy="260350"/>
            <a:chOff x="288" y="288"/>
            <a:chExt cx="1344" cy="960"/>
          </a:xfrm>
        </p:grpSpPr>
        <p:sp>
          <p:nvSpPr>
            <p:cNvPr id="965790" name="Rectangle 158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91" name="Rectangle 159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92" name="Freeform 160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93" name="Freeform 161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94" name="Line 162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795" name="Group 163"/>
          <p:cNvGrpSpPr>
            <a:grpSpLocks/>
          </p:cNvGrpSpPr>
          <p:nvPr/>
        </p:nvGrpSpPr>
        <p:grpSpPr bwMode="auto">
          <a:xfrm>
            <a:off x="4935538" y="4241800"/>
            <a:ext cx="385762" cy="261938"/>
            <a:chOff x="288" y="288"/>
            <a:chExt cx="1344" cy="960"/>
          </a:xfrm>
        </p:grpSpPr>
        <p:sp>
          <p:nvSpPr>
            <p:cNvPr id="965796" name="Rectangle 164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97" name="Rectangle 165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98" name="Freeform 166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799" name="Freeform 167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00" name="Line 168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801" name="Group 169"/>
          <p:cNvGrpSpPr>
            <a:grpSpLocks/>
          </p:cNvGrpSpPr>
          <p:nvPr/>
        </p:nvGrpSpPr>
        <p:grpSpPr bwMode="auto">
          <a:xfrm>
            <a:off x="6142038" y="3252788"/>
            <a:ext cx="385762" cy="258762"/>
            <a:chOff x="288" y="288"/>
            <a:chExt cx="1344" cy="960"/>
          </a:xfrm>
        </p:grpSpPr>
        <p:sp>
          <p:nvSpPr>
            <p:cNvPr id="965802" name="Rectangle 170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03" name="Rectangle 171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04" name="Freeform 172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05" name="Freeform 173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06" name="Line 174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5807" name="Rectangle 175"/>
          <p:cNvSpPr>
            <a:spLocks noChangeArrowheads="1"/>
          </p:cNvSpPr>
          <p:nvPr/>
        </p:nvSpPr>
        <p:spPr bwMode="auto">
          <a:xfrm rot="-9384977">
            <a:off x="7315200" y="4878388"/>
            <a:ext cx="838200" cy="7461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5808" name="Group 176"/>
          <p:cNvGrpSpPr>
            <a:grpSpLocks/>
          </p:cNvGrpSpPr>
          <p:nvPr/>
        </p:nvGrpSpPr>
        <p:grpSpPr bwMode="auto">
          <a:xfrm>
            <a:off x="8001000" y="4876800"/>
            <a:ext cx="400050" cy="423863"/>
            <a:chOff x="912" y="2064"/>
            <a:chExt cx="1296" cy="1440"/>
          </a:xfrm>
        </p:grpSpPr>
        <p:sp>
          <p:nvSpPr>
            <p:cNvPr id="965809" name="Freeform 177"/>
            <p:cNvSpPr>
              <a:spLocks/>
            </p:cNvSpPr>
            <p:nvPr/>
          </p:nvSpPr>
          <p:spPr bwMode="auto">
            <a:xfrm>
              <a:off x="912" y="2346"/>
              <a:ext cx="1296" cy="1158"/>
            </a:xfrm>
            <a:custGeom>
              <a:avLst/>
              <a:gdLst>
                <a:gd name="T0" fmla="*/ 0 w 1296"/>
                <a:gd name="T1" fmla="*/ 48 h 833"/>
                <a:gd name="T2" fmla="*/ 0 w 1296"/>
                <a:gd name="T3" fmla="*/ 576 h 833"/>
                <a:gd name="T4" fmla="*/ 152 w 1296"/>
                <a:gd name="T5" fmla="*/ 720 h 833"/>
                <a:gd name="T6" fmla="*/ 392 w 1296"/>
                <a:gd name="T7" fmla="*/ 808 h 833"/>
                <a:gd name="T8" fmla="*/ 648 w 1296"/>
                <a:gd name="T9" fmla="*/ 832 h 833"/>
                <a:gd name="T10" fmla="*/ 864 w 1296"/>
                <a:gd name="T11" fmla="*/ 816 h 833"/>
                <a:gd name="T12" fmla="*/ 1088 w 1296"/>
                <a:gd name="T13" fmla="*/ 744 h 833"/>
                <a:gd name="T14" fmla="*/ 1248 w 1296"/>
                <a:gd name="T15" fmla="*/ 624 h 833"/>
                <a:gd name="T16" fmla="*/ 1296 w 1296"/>
                <a:gd name="T17" fmla="*/ 480 h 833"/>
                <a:gd name="T18" fmla="*/ 1296 w 1296"/>
                <a:gd name="T19" fmla="*/ 0 h 833"/>
                <a:gd name="T20" fmla="*/ 0 w 1296"/>
                <a:gd name="T21" fmla="*/ 0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6" h="833">
                  <a:moveTo>
                    <a:pt x="0" y="48"/>
                  </a:moveTo>
                  <a:lnTo>
                    <a:pt x="0" y="576"/>
                  </a:lnTo>
                  <a:cubicBezTo>
                    <a:pt x="25" y="688"/>
                    <a:pt x="87" y="681"/>
                    <a:pt x="152" y="720"/>
                  </a:cubicBezTo>
                  <a:cubicBezTo>
                    <a:pt x="217" y="759"/>
                    <a:pt x="309" y="789"/>
                    <a:pt x="392" y="808"/>
                  </a:cubicBezTo>
                  <a:cubicBezTo>
                    <a:pt x="475" y="827"/>
                    <a:pt x="569" y="831"/>
                    <a:pt x="648" y="832"/>
                  </a:cubicBezTo>
                  <a:cubicBezTo>
                    <a:pt x="727" y="833"/>
                    <a:pt x="791" y="831"/>
                    <a:pt x="864" y="816"/>
                  </a:cubicBezTo>
                  <a:cubicBezTo>
                    <a:pt x="937" y="801"/>
                    <a:pt x="1024" y="776"/>
                    <a:pt x="1088" y="744"/>
                  </a:cubicBezTo>
                  <a:cubicBezTo>
                    <a:pt x="1152" y="712"/>
                    <a:pt x="1213" y="668"/>
                    <a:pt x="1248" y="624"/>
                  </a:cubicBezTo>
                  <a:cubicBezTo>
                    <a:pt x="1283" y="580"/>
                    <a:pt x="1288" y="584"/>
                    <a:pt x="1296" y="480"/>
                  </a:cubicBezTo>
                  <a:lnTo>
                    <a:pt x="1296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0099CC"/>
                </a:gs>
                <a:gs pos="100000">
                  <a:srgbClr val="CCE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10" name="Oval 178"/>
            <p:cNvSpPr>
              <a:spLocks noChangeArrowheads="1"/>
            </p:cNvSpPr>
            <p:nvPr/>
          </p:nvSpPr>
          <p:spPr bwMode="auto">
            <a:xfrm>
              <a:off x="912" y="2064"/>
              <a:ext cx="1296" cy="573"/>
            </a:xfrm>
            <a:prstGeom prst="ellipse">
              <a:avLst/>
            </a:prstGeom>
            <a:gradFill rotWithShape="0">
              <a:gsLst>
                <a:gs pos="0">
                  <a:srgbClr val="0099CC"/>
                </a:gs>
                <a:gs pos="100000">
                  <a:srgbClr val="CCEC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11" name="Freeform 179"/>
            <p:cNvSpPr>
              <a:spLocks/>
            </p:cNvSpPr>
            <p:nvPr/>
          </p:nvSpPr>
          <p:spPr bwMode="auto">
            <a:xfrm>
              <a:off x="1104" y="2688"/>
              <a:ext cx="912" cy="624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5812" name="Group 180"/>
          <p:cNvGrpSpPr>
            <a:grpSpLocks/>
          </p:cNvGrpSpPr>
          <p:nvPr/>
        </p:nvGrpSpPr>
        <p:grpSpPr bwMode="auto">
          <a:xfrm>
            <a:off x="7086600" y="4627563"/>
            <a:ext cx="384175" cy="258762"/>
            <a:chOff x="288" y="288"/>
            <a:chExt cx="1344" cy="960"/>
          </a:xfrm>
        </p:grpSpPr>
        <p:sp>
          <p:nvSpPr>
            <p:cNvPr id="965813" name="Rectangle 181"/>
            <p:cNvSpPr>
              <a:spLocks noChangeArrowheads="1"/>
            </p:cNvSpPr>
            <p:nvPr/>
          </p:nvSpPr>
          <p:spPr bwMode="auto">
            <a:xfrm>
              <a:off x="336" y="336"/>
              <a:ext cx="1248" cy="86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14" name="Rectangle 182"/>
            <p:cNvSpPr>
              <a:spLocks noChangeArrowheads="1"/>
            </p:cNvSpPr>
            <p:nvPr/>
          </p:nvSpPr>
          <p:spPr bwMode="auto">
            <a:xfrm>
              <a:off x="288" y="288"/>
              <a:ext cx="1248" cy="864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15" name="Freeform 183"/>
            <p:cNvSpPr>
              <a:spLocks/>
            </p:cNvSpPr>
            <p:nvPr/>
          </p:nvSpPr>
          <p:spPr bwMode="auto">
            <a:xfrm>
              <a:off x="336" y="336"/>
              <a:ext cx="1152" cy="768"/>
            </a:xfrm>
            <a:custGeom>
              <a:avLst/>
              <a:gdLst>
                <a:gd name="T0" fmla="*/ 0 w 1152"/>
                <a:gd name="T1" fmla="*/ 96 h 768"/>
                <a:gd name="T2" fmla="*/ 192 w 1152"/>
                <a:gd name="T3" fmla="*/ 0 h 768"/>
                <a:gd name="T4" fmla="*/ 192 w 1152"/>
                <a:gd name="T5" fmla="*/ 48 h 768"/>
                <a:gd name="T6" fmla="*/ 336 w 1152"/>
                <a:gd name="T7" fmla="*/ 48 h 768"/>
                <a:gd name="T8" fmla="*/ 576 w 1152"/>
                <a:gd name="T9" fmla="*/ 288 h 768"/>
                <a:gd name="T10" fmla="*/ 816 w 1152"/>
                <a:gd name="T11" fmla="*/ 48 h 768"/>
                <a:gd name="T12" fmla="*/ 960 w 1152"/>
                <a:gd name="T13" fmla="*/ 48 h 768"/>
                <a:gd name="T14" fmla="*/ 960 w 1152"/>
                <a:gd name="T15" fmla="*/ 0 h 768"/>
                <a:gd name="T16" fmla="*/ 1152 w 1152"/>
                <a:gd name="T17" fmla="*/ 96 h 768"/>
                <a:gd name="T18" fmla="*/ 960 w 1152"/>
                <a:gd name="T19" fmla="*/ 192 h 768"/>
                <a:gd name="T20" fmla="*/ 960 w 1152"/>
                <a:gd name="T21" fmla="*/ 144 h 768"/>
                <a:gd name="T22" fmla="*/ 864 w 1152"/>
                <a:gd name="T23" fmla="*/ 144 h 768"/>
                <a:gd name="T24" fmla="*/ 624 w 1152"/>
                <a:gd name="T25" fmla="*/ 384 h 768"/>
                <a:gd name="T26" fmla="*/ 864 w 1152"/>
                <a:gd name="T27" fmla="*/ 624 h 768"/>
                <a:gd name="T28" fmla="*/ 960 w 1152"/>
                <a:gd name="T29" fmla="*/ 624 h 768"/>
                <a:gd name="T30" fmla="*/ 960 w 1152"/>
                <a:gd name="T31" fmla="*/ 576 h 768"/>
                <a:gd name="T32" fmla="*/ 1152 w 1152"/>
                <a:gd name="T33" fmla="*/ 672 h 768"/>
                <a:gd name="T34" fmla="*/ 960 w 1152"/>
                <a:gd name="T35" fmla="*/ 768 h 768"/>
                <a:gd name="T36" fmla="*/ 960 w 1152"/>
                <a:gd name="T37" fmla="*/ 720 h 768"/>
                <a:gd name="T38" fmla="*/ 816 w 1152"/>
                <a:gd name="T39" fmla="*/ 720 h 768"/>
                <a:gd name="T40" fmla="*/ 576 w 1152"/>
                <a:gd name="T41" fmla="*/ 480 h 768"/>
                <a:gd name="T42" fmla="*/ 336 w 1152"/>
                <a:gd name="T43" fmla="*/ 720 h 768"/>
                <a:gd name="T44" fmla="*/ 192 w 1152"/>
                <a:gd name="T45" fmla="*/ 720 h 768"/>
                <a:gd name="T46" fmla="*/ 192 w 1152"/>
                <a:gd name="T47" fmla="*/ 768 h 768"/>
                <a:gd name="T48" fmla="*/ 0 w 1152"/>
                <a:gd name="T49" fmla="*/ 672 h 768"/>
                <a:gd name="T50" fmla="*/ 192 w 1152"/>
                <a:gd name="T51" fmla="*/ 576 h 768"/>
                <a:gd name="T52" fmla="*/ 192 w 1152"/>
                <a:gd name="T53" fmla="*/ 624 h 768"/>
                <a:gd name="T54" fmla="*/ 288 w 1152"/>
                <a:gd name="T55" fmla="*/ 624 h 768"/>
                <a:gd name="T56" fmla="*/ 528 w 1152"/>
                <a:gd name="T57" fmla="*/ 384 h 768"/>
                <a:gd name="T58" fmla="*/ 288 w 1152"/>
                <a:gd name="T59" fmla="*/ 144 h 768"/>
                <a:gd name="T60" fmla="*/ 192 w 1152"/>
                <a:gd name="T61" fmla="*/ 144 h 768"/>
                <a:gd name="T62" fmla="*/ 192 w 1152"/>
                <a:gd name="T63" fmla="*/ 192 h 768"/>
                <a:gd name="T64" fmla="*/ 0 w 1152"/>
                <a:gd name="T65" fmla="*/ 9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2" h="768">
                  <a:moveTo>
                    <a:pt x="0" y="96"/>
                  </a:moveTo>
                  <a:lnTo>
                    <a:pt x="192" y="0"/>
                  </a:lnTo>
                  <a:lnTo>
                    <a:pt x="192" y="48"/>
                  </a:lnTo>
                  <a:lnTo>
                    <a:pt x="336" y="48"/>
                  </a:lnTo>
                  <a:lnTo>
                    <a:pt x="576" y="288"/>
                  </a:lnTo>
                  <a:lnTo>
                    <a:pt x="816" y="48"/>
                  </a:lnTo>
                  <a:lnTo>
                    <a:pt x="960" y="48"/>
                  </a:lnTo>
                  <a:lnTo>
                    <a:pt x="960" y="0"/>
                  </a:lnTo>
                  <a:lnTo>
                    <a:pt x="1152" y="96"/>
                  </a:lnTo>
                  <a:lnTo>
                    <a:pt x="960" y="192"/>
                  </a:lnTo>
                  <a:lnTo>
                    <a:pt x="960" y="144"/>
                  </a:lnTo>
                  <a:lnTo>
                    <a:pt x="864" y="144"/>
                  </a:lnTo>
                  <a:lnTo>
                    <a:pt x="624" y="384"/>
                  </a:lnTo>
                  <a:lnTo>
                    <a:pt x="864" y="624"/>
                  </a:lnTo>
                  <a:lnTo>
                    <a:pt x="960" y="624"/>
                  </a:lnTo>
                  <a:lnTo>
                    <a:pt x="960" y="576"/>
                  </a:lnTo>
                  <a:lnTo>
                    <a:pt x="1152" y="672"/>
                  </a:lnTo>
                  <a:lnTo>
                    <a:pt x="960" y="768"/>
                  </a:lnTo>
                  <a:lnTo>
                    <a:pt x="960" y="720"/>
                  </a:lnTo>
                  <a:lnTo>
                    <a:pt x="816" y="720"/>
                  </a:lnTo>
                  <a:lnTo>
                    <a:pt x="576" y="480"/>
                  </a:lnTo>
                  <a:lnTo>
                    <a:pt x="336" y="720"/>
                  </a:lnTo>
                  <a:lnTo>
                    <a:pt x="192" y="720"/>
                  </a:lnTo>
                  <a:lnTo>
                    <a:pt x="192" y="768"/>
                  </a:lnTo>
                  <a:lnTo>
                    <a:pt x="0" y="672"/>
                  </a:lnTo>
                  <a:lnTo>
                    <a:pt x="192" y="576"/>
                  </a:lnTo>
                  <a:lnTo>
                    <a:pt x="192" y="624"/>
                  </a:lnTo>
                  <a:lnTo>
                    <a:pt x="288" y="624"/>
                  </a:lnTo>
                  <a:lnTo>
                    <a:pt x="528" y="384"/>
                  </a:lnTo>
                  <a:lnTo>
                    <a:pt x="288" y="144"/>
                  </a:lnTo>
                  <a:lnTo>
                    <a:pt x="192" y="144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16" name="Freeform 184"/>
            <p:cNvSpPr>
              <a:spLocks/>
            </p:cNvSpPr>
            <p:nvPr/>
          </p:nvSpPr>
          <p:spPr bwMode="auto">
            <a:xfrm>
              <a:off x="336" y="336"/>
              <a:ext cx="1296" cy="912"/>
            </a:xfrm>
            <a:custGeom>
              <a:avLst/>
              <a:gdLst>
                <a:gd name="T0" fmla="*/ 0 w 1296"/>
                <a:gd name="T1" fmla="*/ 864 h 912"/>
                <a:gd name="T2" fmla="*/ 96 w 1296"/>
                <a:gd name="T3" fmla="*/ 912 h 912"/>
                <a:gd name="T4" fmla="*/ 1296 w 1296"/>
                <a:gd name="T5" fmla="*/ 912 h 912"/>
                <a:gd name="T6" fmla="*/ 1296 w 1296"/>
                <a:gd name="T7" fmla="*/ 96 h 912"/>
                <a:gd name="T8" fmla="*/ 1248 w 1296"/>
                <a:gd name="T9" fmla="*/ 0 h 912"/>
                <a:gd name="T10" fmla="*/ 1248 w 1296"/>
                <a:gd name="T11" fmla="*/ 864 h 912"/>
                <a:gd name="T12" fmla="*/ 48 w 1296"/>
                <a:gd name="T13" fmla="*/ 864 h 912"/>
                <a:gd name="T14" fmla="*/ 0 w 1296"/>
                <a:gd name="T15" fmla="*/ 86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6" h="912">
                  <a:moveTo>
                    <a:pt x="0" y="864"/>
                  </a:moveTo>
                  <a:lnTo>
                    <a:pt x="96" y="912"/>
                  </a:lnTo>
                  <a:lnTo>
                    <a:pt x="1296" y="912"/>
                  </a:lnTo>
                  <a:lnTo>
                    <a:pt x="1296" y="96"/>
                  </a:lnTo>
                  <a:lnTo>
                    <a:pt x="1248" y="0"/>
                  </a:lnTo>
                  <a:lnTo>
                    <a:pt x="1248" y="864"/>
                  </a:lnTo>
                  <a:lnTo>
                    <a:pt x="48" y="864"/>
                  </a:lnTo>
                  <a:lnTo>
                    <a:pt x="0" y="86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817" name="Line 185"/>
            <p:cNvSpPr>
              <a:spLocks noChangeShapeType="1"/>
            </p:cNvSpPr>
            <p:nvPr/>
          </p:nvSpPr>
          <p:spPr bwMode="auto">
            <a:xfrm>
              <a:off x="1584" y="120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5818" name="Text Box 186"/>
          <p:cNvSpPr txBox="1">
            <a:spLocks noChangeArrowheads="1"/>
          </p:cNvSpPr>
          <p:nvPr/>
        </p:nvSpPr>
        <p:spPr bwMode="auto">
          <a:xfrm>
            <a:off x="609600" y="2743200"/>
            <a:ext cx="7620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>
                <a:latin typeface="Arial" pitchFamily="34" charset="0"/>
              </a:rPr>
              <a:t>End system A</a:t>
            </a:r>
          </a:p>
        </p:txBody>
      </p:sp>
      <p:sp>
        <p:nvSpPr>
          <p:cNvPr id="965819" name="Text Box 187"/>
          <p:cNvSpPr txBox="1">
            <a:spLocks noChangeArrowheads="1"/>
          </p:cNvSpPr>
          <p:nvPr/>
        </p:nvSpPr>
        <p:spPr bwMode="auto">
          <a:xfrm>
            <a:off x="8001000" y="4146550"/>
            <a:ext cx="7620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>
                <a:latin typeface="Arial" pitchFamily="34" charset="0"/>
              </a:rPr>
              <a:t>End system Z</a:t>
            </a:r>
          </a:p>
        </p:txBody>
      </p:sp>
      <p:sp>
        <p:nvSpPr>
          <p:cNvPr id="965820" name="Line 188"/>
          <p:cNvSpPr>
            <a:spLocks noChangeShapeType="1"/>
          </p:cNvSpPr>
          <p:nvPr/>
        </p:nvSpPr>
        <p:spPr bwMode="auto">
          <a:xfrm flipV="1">
            <a:off x="3276600" y="3962400"/>
            <a:ext cx="762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821" name="Text Box 189"/>
          <p:cNvSpPr txBox="1">
            <a:spLocks noChangeArrowheads="1"/>
          </p:cNvSpPr>
          <p:nvPr/>
        </p:nvSpPr>
        <p:spPr bwMode="auto">
          <a:xfrm>
            <a:off x="2895600" y="45974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i="1">
                <a:latin typeface="Arial" pitchFamily="34" charset="0"/>
              </a:rPr>
              <a:t>Link</a:t>
            </a:r>
          </a:p>
        </p:txBody>
      </p:sp>
      <p:sp>
        <p:nvSpPr>
          <p:cNvPr id="965822" name="Line 190"/>
          <p:cNvSpPr>
            <a:spLocks noChangeShapeType="1"/>
          </p:cNvSpPr>
          <p:nvPr/>
        </p:nvSpPr>
        <p:spPr bwMode="auto">
          <a:xfrm flipH="1">
            <a:off x="4953000" y="22098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823" name="Text Box 191"/>
          <p:cNvSpPr txBox="1">
            <a:spLocks noChangeArrowheads="1"/>
          </p:cNvSpPr>
          <p:nvPr/>
        </p:nvSpPr>
        <p:spPr bwMode="auto">
          <a:xfrm>
            <a:off x="5486400" y="1700213"/>
            <a:ext cx="23082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1">
                <a:latin typeface="Arial" pitchFamily="34" charset="0"/>
              </a:rPr>
              <a:t>Node or</a:t>
            </a:r>
          </a:p>
          <a:p>
            <a:r>
              <a:rPr lang="en-US" sz="1600" b="1" i="1">
                <a:latin typeface="Arial" pitchFamily="34" charset="0"/>
              </a:rPr>
              <a:t>Network Element (NE)</a:t>
            </a:r>
          </a:p>
        </p:txBody>
      </p:sp>
    </p:spTree>
    <p:extLst>
      <p:ext uri="{BB962C8B-B14F-4D97-AF65-F5344CB8AC3E}">
        <p14:creationId xmlns:p14="http://schemas.microsoft.com/office/powerpoint/2010/main" val="315037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066800"/>
            <a:ext cx="605790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Layers and 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31242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Formal Models</a:t>
            </a:r>
          </a:p>
          <a:p>
            <a:pPr lvl="1"/>
            <a:r>
              <a:rPr lang="en-US" dirty="0" smtClean="0"/>
              <a:t>ITU-T</a:t>
            </a:r>
          </a:p>
          <a:p>
            <a:pPr lvl="2"/>
            <a:r>
              <a:rPr lang="en-US" dirty="0" smtClean="0"/>
              <a:t>G.805</a:t>
            </a:r>
          </a:p>
          <a:p>
            <a:pPr lvl="2"/>
            <a:r>
              <a:rPr lang="en-US" dirty="0" smtClean="0"/>
              <a:t>G.800</a:t>
            </a:r>
          </a:p>
          <a:p>
            <a:pPr lvl="2"/>
            <a:r>
              <a:rPr lang="en-US" dirty="0" smtClean="0">
                <a:hlinkClick r:id="rId3"/>
              </a:rPr>
              <a:t>http://www.itu.int/ITU-T/recommendations/index.aspx?ser=G</a:t>
            </a:r>
            <a:endParaRPr lang="en-US" dirty="0" smtClean="0"/>
          </a:p>
          <a:p>
            <a:pPr lvl="1"/>
            <a:r>
              <a:rPr lang="en-US" dirty="0" smtClean="0"/>
              <a:t>Open Grid Forum</a:t>
            </a:r>
          </a:p>
          <a:p>
            <a:pPr lvl="2"/>
            <a:r>
              <a:rPr lang="en-US" dirty="0" smtClean="0"/>
              <a:t>Network Markup Language</a:t>
            </a:r>
          </a:p>
          <a:p>
            <a:pPr lvl="2"/>
            <a:r>
              <a:rPr lang="en-US" dirty="0" smtClean="0">
                <a:hlinkClick r:id="rId4"/>
              </a:rPr>
              <a:t>http://www.ogf.org/documents/GFD.206.pdf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6482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Limits: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Distance (How far?)</a:t>
            </a:r>
          </a:p>
          <a:p>
            <a:pPr lvl="1"/>
            <a:r>
              <a:rPr lang="en-US" dirty="0" smtClean="0"/>
              <a:t>100BaseT over UTP5 100m (328 feet)</a:t>
            </a:r>
          </a:p>
          <a:p>
            <a:pPr lvl="2"/>
            <a:r>
              <a:rPr lang="en-US" dirty="0" smtClean="0">
                <a:hlinkClick r:id="rId2"/>
              </a:rPr>
              <a:t>https://en.wikipedia.org/wiki/Fast_Ethernet</a:t>
            </a:r>
            <a:endParaRPr lang="en-US" dirty="0" smtClean="0"/>
          </a:p>
          <a:p>
            <a:pPr lvl="1"/>
            <a:r>
              <a:rPr lang="en-US" dirty="0" smtClean="0"/>
              <a:t>10GBASE-LR “long reach) has a specified reach of 10 </a:t>
            </a:r>
            <a:r>
              <a:rPr lang="en-US" dirty="0" err="1" smtClean="0"/>
              <a:t>kilometres</a:t>
            </a:r>
            <a:r>
              <a:rPr lang="en-US" dirty="0" smtClean="0"/>
              <a:t> (6.2 mi)</a:t>
            </a:r>
          </a:p>
          <a:p>
            <a:pPr lvl="2"/>
            <a:r>
              <a:rPr lang="en-US" dirty="0" smtClean="0">
                <a:hlinkClick r:id="rId3"/>
              </a:rPr>
              <a:t>https://en.wikipedia.org/wiki/10-gigabit_Ethernet</a:t>
            </a:r>
            <a:endParaRPr lang="en-US" dirty="0" smtClean="0"/>
          </a:p>
          <a:p>
            <a:pPr lvl="1"/>
            <a:r>
              <a:rPr lang="en-US" dirty="0" smtClean="0"/>
              <a:t>Commercial WDH ULH (ultra long haul)</a:t>
            </a:r>
          </a:p>
          <a:p>
            <a:pPr lvl="2"/>
            <a:r>
              <a:rPr lang="en-US" dirty="0" smtClean="0">
                <a:hlinkClick r:id="rId4"/>
              </a:rPr>
              <a:t>http://www.huawei.com/en/products/transport-network/wdm-otn/bws1600G/index.htm</a:t>
            </a:r>
            <a:endParaRPr lang="en-US" dirty="0" smtClean="0"/>
          </a:p>
          <a:p>
            <a:pPr lvl="2"/>
            <a:r>
              <a:rPr lang="en-US" dirty="0" smtClean="0"/>
              <a:t>“The Ultra Long Haul (ULH) incorporates certain technologies such as </a:t>
            </a:r>
            <a:r>
              <a:rPr lang="en-US" dirty="0" err="1" smtClean="0"/>
              <a:t>SuperWDM</a:t>
            </a:r>
            <a:r>
              <a:rPr lang="en-US" dirty="0" smtClean="0"/>
              <a:t>+, realizing 10G transmission over 5000km without regeneration. The Long Hop (LHP) technology incorporates </a:t>
            </a:r>
            <a:r>
              <a:rPr lang="en-US" dirty="0" err="1" smtClean="0"/>
              <a:t>SuperWDM</a:t>
            </a:r>
            <a:r>
              <a:rPr lang="en-US" dirty="0" smtClean="0"/>
              <a:t>+ and ROPA, which realizes extra long transmission with a single hop of 410km. In addition, DRZ and </a:t>
            </a:r>
            <a:r>
              <a:rPr lang="en-US" dirty="0" err="1" smtClean="0"/>
              <a:t>xDQPSK</a:t>
            </a:r>
            <a:r>
              <a:rPr lang="en-US" dirty="0" smtClean="0"/>
              <a:t> technologies are adopted to realize 40G transmission over 1500km without regeneration.”</a:t>
            </a:r>
          </a:p>
          <a:p>
            <a:pPr lvl="2"/>
            <a:r>
              <a:rPr lang="en-US" dirty="0" smtClean="0"/>
              <a:t>Marine systems…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72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Limits: Capacity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Per medium capacity limits</a:t>
            </a:r>
          </a:p>
          <a:p>
            <a:r>
              <a:rPr lang="en-US" dirty="0" smtClean="0"/>
              <a:t>10GBase-T</a:t>
            </a:r>
          </a:p>
          <a:p>
            <a:pPr lvl="1"/>
            <a:r>
              <a:rPr lang="en-US" dirty="0" smtClean="0"/>
              <a:t>10Gbps, Cat 6 UTP 55meters</a:t>
            </a:r>
            <a:r>
              <a:rPr lang="en-US" dirty="0"/>
              <a:t>;</a:t>
            </a:r>
            <a:r>
              <a:rPr lang="en-US" dirty="0" smtClean="0"/>
              <a:t> Cat 6a, 7 100 meters</a:t>
            </a:r>
          </a:p>
          <a:p>
            <a:r>
              <a:rPr lang="en-US" dirty="0" smtClean="0"/>
              <a:t>40 Gigabit Ethernet, 100 Gigabit Ethernet</a:t>
            </a:r>
          </a:p>
          <a:p>
            <a:pPr lvl="1"/>
            <a:r>
              <a:rPr lang="en-US" dirty="0" smtClean="0">
                <a:hlinkClick r:id="rId2"/>
              </a:rPr>
              <a:t>https://en.wikipedia.org/wiki/40GbE</a:t>
            </a:r>
            <a:endParaRPr lang="en-US" dirty="0" smtClean="0"/>
          </a:p>
          <a:p>
            <a:r>
              <a:rPr lang="en-US" dirty="0" smtClean="0"/>
              <a:t>Ultra High Capacity WDM</a:t>
            </a:r>
          </a:p>
          <a:p>
            <a:pPr lvl="1"/>
            <a:r>
              <a:rPr lang="en-US" dirty="0" smtClean="0"/>
              <a:t>Products 80 wavelengths of 40Gbps each (3.2Tbps per fiber)</a:t>
            </a:r>
          </a:p>
          <a:p>
            <a:pPr lvl="1"/>
            <a:r>
              <a:rPr lang="en-US" dirty="0" smtClean="0"/>
              <a:t>“Hero” demonstrations 40Tbps per fiber (</a:t>
            </a:r>
            <a:r>
              <a:rPr lang="en-US" dirty="0" smtClean="0">
                <a:hlinkClick r:id="rId3"/>
              </a:rPr>
              <a:t>http://www.prnewswire.com/news-releases/huawei-unveils-ultra-high-capacity-40t-wdm-prototype-199143681.html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52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Switching Technologies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Packet</a:t>
            </a:r>
          </a:p>
          <a:p>
            <a:pPr lvl="1"/>
            <a:r>
              <a:rPr lang="en-US" dirty="0" smtClean="0"/>
              <a:t>Connectionless (IP, Ethernet)</a:t>
            </a:r>
          </a:p>
          <a:p>
            <a:pPr lvl="1"/>
            <a:r>
              <a:rPr lang="en-US" dirty="0" smtClean="0"/>
              <a:t>Connection oriented (MPLS, some SDN)</a:t>
            </a:r>
          </a:p>
          <a:p>
            <a:r>
              <a:rPr lang="en-US" b="1" dirty="0" smtClean="0"/>
              <a:t>Circuits</a:t>
            </a:r>
          </a:p>
          <a:p>
            <a:pPr lvl="1"/>
            <a:r>
              <a:rPr lang="en-US" dirty="0" smtClean="0"/>
              <a:t>Time division multiplexing (SONET, SDH, G.709)</a:t>
            </a:r>
          </a:p>
          <a:p>
            <a:pPr lvl="1"/>
            <a:r>
              <a:rPr lang="en-US" dirty="0" smtClean="0"/>
              <a:t>WDM (wave length division multiplex), i.e. wavelength switched optical networks (WSON)</a:t>
            </a:r>
          </a:p>
          <a:p>
            <a:r>
              <a:rPr lang="en-US" dirty="0" smtClean="0"/>
              <a:t>Why not IP everywhere?</a:t>
            </a:r>
          </a:p>
          <a:p>
            <a:pPr lvl="1"/>
            <a:r>
              <a:rPr lang="en-US" b="1" dirty="0" smtClean="0"/>
              <a:t>“Is IP going to take over the world (of communications)?”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Pablo </a:t>
            </a:r>
            <a:r>
              <a:rPr lang="en-US" dirty="0" err="1" smtClean="0"/>
              <a:t>Molinero</a:t>
            </a:r>
            <a:r>
              <a:rPr lang="en-US" dirty="0" smtClean="0"/>
              <a:t>-Fernandez, Nick </a:t>
            </a:r>
            <a:r>
              <a:rPr lang="en-US" dirty="0" err="1" smtClean="0"/>
              <a:t>McKeown</a:t>
            </a:r>
            <a:r>
              <a:rPr lang="en-US" dirty="0" smtClean="0"/>
              <a:t>, </a:t>
            </a:r>
            <a:r>
              <a:rPr lang="en-US" dirty="0" err="1" smtClean="0"/>
              <a:t>Hui</a:t>
            </a:r>
            <a:r>
              <a:rPr lang="en-US" dirty="0" smtClean="0"/>
              <a:t> Zhang</a:t>
            </a:r>
            <a:br>
              <a:rPr lang="en-US" dirty="0" smtClean="0"/>
            </a:br>
            <a:r>
              <a:rPr lang="en-US" i="1" dirty="0" smtClean="0"/>
              <a:t>ACM Computer Communications Review, Vol. 33, No. 1, January 2003 </a:t>
            </a:r>
          </a:p>
          <a:p>
            <a:pPr lvl="2"/>
            <a:r>
              <a:rPr lang="en-US" dirty="0" smtClean="0">
                <a:hlinkClick r:id="rId2"/>
              </a:rPr>
              <a:t>http://yuba.stanford.edu/~nickm/papers/HotNets02-IP_conquest_of_the_world_with_authors.pdf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1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3D MEMS Fabr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668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Switching Technologies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60198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Throughput (fast to slow)</a:t>
            </a:r>
          </a:p>
          <a:p>
            <a:pPr lvl="1"/>
            <a:r>
              <a:rPr lang="en-US" dirty="0" smtClean="0"/>
              <a:t>Patch panel, fiber switch</a:t>
            </a:r>
          </a:p>
          <a:p>
            <a:pPr lvl="1"/>
            <a:r>
              <a:rPr lang="en-US" dirty="0" smtClean="0"/>
              <a:t>Wavelength switch</a:t>
            </a:r>
          </a:p>
          <a:p>
            <a:pPr lvl="1"/>
            <a:r>
              <a:rPr lang="en-US" dirty="0" smtClean="0"/>
              <a:t>TDM switch</a:t>
            </a:r>
          </a:p>
          <a:p>
            <a:pPr lvl="1"/>
            <a:r>
              <a:rPr lang="en-US" dirty="0" smtClean="0"/>
              <a:t>Packet switch</a:t>
            </a:r>
            <a:endParaRPr lang="en-US" b="1" dirty="0" smtClean="0"/>
          </a:p>
          <a:p>
            <a:r>
              <a:rPr lang="en-US" b="1" dirty="0" smtClean="0"/>
              <a:t>Granularity (finer to coarse)</a:t>
            </a:r>
          </a:p>
          <a:p>
            <a:pPr lvl="1"/>
            <a:r>
              <a:rPr lang="en-US" dirty="0" smtClean="0"/>
              <a:t>Packet Switch</a:t>
            </a:r>
          </a:p>
          <a:p>
            <a:pPr lvl="1"/>
            <a:r>
              <a:rPr lang="en-US" dirty="0" smtClean="0"/>
              <a:t>TDM switch</a:t>
            </a:r>
          </a:p>
          <a:p>
            <a:pPr lvl="1"/>
            <a:r>
              <a:rPr lang="en-US" dirty="0" smtClean="0"/>
              <a:t>Wavelength switch</a:t>
            </a:r>
          </a:p>
          <a:p>
            <a:pPr lvl="1"/>
            <a:r>
              <a:rPr lang="en-US" dirty="0" smtClean="0"/>
              <a:t>Patch panel</a:t>
            </a:r>
          </a:p>
          <a:p>
            <a:r>
              <a:rPr lang="en-US" b="1" dirty="0" smtClean="0"/>
              <a:t>Cost &amp; Power per Bit</a:t>
            </a:r>
          </a:p>
          <a:p>
            <a:pPr lvl="1"/>
            <a:r>
              <a:rPr lang="en-US" dirty="0" smtClean="0"/>
              <a:t>Patch panel, fiber switch</a:t>
            </a:r>
          </a:p>
          <a:p>
            <a:pPr lvl="1"/>
            <a:r>
              <a:rPr lang="en-US" dirty="0" smtClean="0"/>
              <a:t>Wavelength switch</a:t>
            </a:r>
          </a:p>
          <a:p>
            <a:pPr lvl="1"/>
            <a:r>
              <a:rPr lang="en-US" dirty="0" smtClean="0"/>
              <a:t>TDM switch</a:t>
            </a:r>
          </a:p>
          <a:p>
            <a:pPr lvl="1"/>
            <a:r>
              <a:rPr lang="en-US" dirty="0" smtClean="0"/>
              <a:t>Packet switch</a:t>
            </a: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982872" y="4901948"/>
            <a:ext cx="4856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Time to Switch/Change  (slowest fastest)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Patch panel, fiber switch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Wavelength switch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TDM switch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Packet switch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7769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Three Fundamental Switching Types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41463"/>
            <a:ext cx="8001000" cy="470693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Datagram (e.g., </a:t>
            </a:r>
            <a:r>
              <a:rPr lang="en-US" sz="2800" dirty="0" smtClean="0"/>
              <a:t>IP, Ethernet)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Based on complete destination address within the packet.  Any valid destination must be forwarded correctly.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Virtual Circuits (e.g., MPLS, ATM, Frame Relay)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Based only on a label with the packet header.  Only packets whose “virtual circuit” has been set up ahead of time must be forwarded correctly.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Circuits (not  packets)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Based implicitly on either time slot or wavelength. No forwarding information needed in data.  Only those circuits whose path has been set up ahead of time must be forwarded correctly.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1020932" name="Text Box 4"/>
          <p:cNvSpPr txBox="1">
            <a:spLocks noChangeArrowheads="1"/>
          </p:cNvSpPr>
          <p:nvPr/>
        </p:nvSpPr>
        <p:spPr bwMode="auto">
          <a:xfrm>
            <a:off x="1828800" y="1143000"/>
            <a:ext cx="556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 dirty="0">
                <a:solidFill>
                  <a:schemeClr val="accent2"/>
                </a:solidFill>
                <a:latin typeface="Arial" pitchFamily="34" charset="0"/>
              </a:rPr>
              <a:t>Forwarding at each switch</a:t>
            </a:r>
          </a:p>
        </p:txBody>
      </p:sp>
    </p:spTree>
    <p:extLst>
      <p:ext uri="{BB962C8B-B14F-4D97-AF65-F5344CB8AC3E}">
        <p14:creationId xmlns:p14="http://schemas.microsoft.com/office/powerpoint/2010/main" val="15595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19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2" y="1467651"/>
            <a:ext cx="7626350" cy="497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1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Network</a:t>
            </a:r>
          </a:p>
        </p:txBody>
      </p:sp>
      <p:sp>
        <p:nvSpPr>
          <p:cNvPr id="1021956" name="Rectangle 4"/>
          <p:cNvSpPr>
            <a:spLocks noGrp="1" noChangeArrowheads="1"/>
          </p:cNvSpPr>
          <p:nvPr>
            <p:ph idx="1"/>
          </p:nvPr>
        </p:nvSpPr>
        <p:spPr>
          <a:xfrm>
            <a:off x="110386" y="1169295"/>
            <a:ext cx="7772400" cy="7620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n-US" sz="2400" dirty="0"/>
              <a:t>Datagram, Virtual Circuits, or Circuits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Switches 1-5, Hosts A-J</a:t>
            </a:r>
          </a:p>
        </p:txBody>
      </p:sp>
    </p:spTree>
    <p:extLst>
      <p:ext uri="{BB962C8B-B14F-4D97-AF65-F5344CB8AC3E}">
        <p14:creationId xmlns:p14="http://schemas.microsoft.com/office/powerpoint/2010/main" val="251533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298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054" y="3652745"/>
            <a:ext cx="57912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87338"/>
            <a:ext cx="7772400" cy="914400"/>
          </a:xfrm>
        </p:spPr>
        <p:txBody>
          <a:bodyPr/>
          <a:lstStyle/>
          <a:p>
            <a:r>
              <a:rPr lang="en-US" dirty="0"/>
              <a:t>Datagram Forwarding Example</a:t>
            </a:r>
          </a:p>
        </p:txBody>
      </p:sp>
      <p:pic>
        <p:nvPicPr>
          <p:cNvPr id="102297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23683"/>
            <a:ext cx="5651500" cy="264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298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23683"/>
            <a:ext cx="5651500" cy="264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298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100" y="1210236"/>
            <a:ext cx="5651500" cy="264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298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196789"/>
            <a:ext cx="5651500" cy="264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298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1196789"/>
            <a:ext cx="5651500" cy="264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2985" name="Text Box 9"/>
          <p:cNvSpPr txBox="1">
            <a:spLocks noChangeArrowheads="1"/>
          </p:cNvSpPr>
          <p:nvPr/>
        </p:nvSpPr>
        <p:spPr bwMode="auto">
          <a:xfrm>
            <a:off x="7239000" y="3733800"/>
            <a:ext cx="1905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Arial" pitchFamily="34" charset="0"/>
              </a:rPr>
              <a:t>Graph of our example network with switch ports and hosts shown</a:t>
            </a:r>
          </a:p>
        </p:txBody>
      </p:sp>
      <p:sp>
        <p:nvSpPr>
          <p:cNvPr id="1022986" name="Rectangle 10"/>
          <p:cNvSpPr>
            <a:spLocks noChangeArrowheads="1"/>
          </p:cNvSpPr>
          <p:nvPr/>
        </p:nvSpPr>
        <p:spPr bwMode="auto">
          <a:xfrm>
            <a:off x="1219200" y="42672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I</a:t>
            </a:r>
          </a:p>
        </p:txBody>
      </p:sp>
      <p:sp>
        <p:nvSpPr>
          <p:cNvPr id="1022987" name="Rectangle 11"/>
          <p:cNvSpPr>
            <a:spLocks noChangeArrowheads="1"/>
          </p:cNvSpPr>
          <p:nvPr/>
        </p:nvSpPr>
        <p:spPr bwMode="auto">
          <a:xfrm>
            <a:off x="2895600" y="4495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I</a:t>
            </a:r>
          </a:p>
        </p:txBody>
      </p:sp>
      <p:sp>
        <p:nvSpPr>
          <p:cNvPr id="1022988" name="Rectangle 12"/>
          <p:cNvSpPr>
            <a:spLocks noChangeArrowheads="1"/>
          </p:cNvSpPr>
          <p:nvPr/>
        </p:nvSpPr>
        <p:spPr bwMode="auto">
          <a:xfrm>
            <a:off x="1143000" y="42672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2989" name="Rectangle 13"/>
          <p:cNvSpPr>
            <a:spLocks noChangeArrowheads="1"/>
          </p:cNvSpPr>
          <p:nvPr/>
        </p:nvSpPr>
        <p:spPr bwMode="auto">
          <a:xfrm>
            <a:off x="3886200" y="4495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I</a:t>
            </a:r>
          </a:p>
        </p:txBody>
      </p:sp>
      <p:sp>
        <p:nvSpPr>
          <p:cNvPr id="1022990" name="Rectangle 14"/>
          <p:cNvSpPr>
            <a:spLocks noChangeArrowheads="1"/>
          </p:cNvSpPr>
          <p:nvPr/>
        </p:nvSpPr>
        <p:spPr bwMode="auto">
          <a:xfrm>
            <a:off x="4876800" y="4495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I</a:t>
            </a:r>
          </a:p>
        </p:txBody>
      </p:sp>
      <p:sp>
        <p:nvSpPr>
          <p:cNvPr id="1022991" name="Rectangle 15"/>
          <p:cNvSpPr>
            <a:spLocks noChangeArrowheads="1"/>
          </p:cNvSpPr>
          <p:nvPr/>
        </p:nvSpPr>
        <p:spPr bwMode="auto">
          <a:xfrm>
            <a:off x="5867400" y="47244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I</a:t>
            </a:r>
          </a:p>
        </p:txBody>
      </p:sp>
      <p:sp>
        <p:nvSpPr>
          <p:cNvPr id="1022992" name="Rectangle 16"/>
          <p:cNvSpPr>
            <a:spLocks noChangeArrowheads="1"/>
          </p:cNvSpPr>
          <p:nvPr/>
        </p:nvSpPr>
        <p:spPr bwMode="auto">
          <a:xfrm>
            <a:off x="6477000" y="3953436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1022993" name="Rectangle 17"/>
          <p:cNvSpPr>
            <a:spLocks noChangeArrowheads="1"/>
          </p:cNvSpPr>
          <p:nvPr/>
        </p:nvSpPr>
        <p:spPr bwMode="auto">
          <a:xfrm>
            <a:off x="2819400" y="44958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2994" name="Rectangle 18"/>
          <p:cNvSpPr>
            <a:spLocks noChangeArrowheads="1"/>
          </p:cNvSpPr>
          <p:nvPr/>
        </p:nvSpPr>
        <p:spPr bwMode="auto">
          <a:xfrm>
            <a:off x="3886200" y="4495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2995" name="Rectangle 19"/>
          <p:cNvSpPr>
            <a:spLocks noChangeArrowheads="1"/>
          </p:cNvSpPr>
          <p:nvPr/>
        </p:nvSpPr>
        <p:spPr bwMode="auto">
          <a:xfrm>
            <a:off x="4876800" y="4495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2996" name="Rectangle 20"/>
          <p:cNvSpPr>
            <a:spLocks noChangeArrowheads="1"/>
          </p:cNvSpPr>
          <p:nvPr/>
        </p:nvSpPr>
        <p:spPr bwMode="auto">
          <a:xfrm>
            <a:off x="5867400" y="47244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2986" grpId="0" animBg="1" autoUpdateAnimBg="0"/>
      <p:bldP spid="1022987" grpId="0" animBg="1" autoUpdateAnimBg="0"/>
      <p:bldP spid="1022988" grpId="0" animBg="1"/>
      <p:bldP spid="1022989" grpId="0" animBg="1" autoUpdateAnimBg="0"/>
      <p:bldP spid="1022990" grpId="0" animBg="1" autoUpdateAnimBg="0"/>
      <p:bldP spid="1022991" grpId="0" animBg="1" autoUpdateAnimBg="0"/>
      <p:bldP spid="1022992" grpId="0" animBg="1" autoUpdateAnimBg="0"/>
      <p:bldP spid="1022993" grpId="0" animBg="1"/>
      <p:bldP spid="1022994" grpId="0" animBg="1"/>
      <p:bldP spid="1022995" grpId="0" animBg="1"/>
      <p:bldP spid="102299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Network Layers and Partitions</a:t>
            </a:r>
          </a:p>
          <a:p>
            <a:pPr lvl="1"/>
            <a:r>
              <a:rPr lang="en-US" dirty="0" smtClean="0"/>
              <a:t>Not just the OSI/TCP layer models!</a:t>
            </a:r>
          </a:p>
          <a:p>
            <a:pPr lvl="1"/>
            <a:r>
              <a:rPr lang="en-US" dirty="0" smtClean="0"/>
              <a:t>Breaking the network into manageable chunks</a:t>
            </a:r>
          </a:p>
          <a:p>
            <a:r>
              <a:rPr lang="en-US" dirty="0" smtClean="0"/>
              <a:t>Network technologies</a:t>
            </a:r>
          </a:p>
          <a:p>
            <a:pPr lvl="1"/>
            <a:r>
              <a:rPr lang="en-US" dirty="0" smtClean="0"/>
              <a:t>Fundamental limits: How far? How fast? How much?</a:t>
            </a:r>
          </a:p>
          <a:p>
            <a:pPr lvl="1"/>
            <a:r>
              <a:rPr lang="en-US" dirty="0" smtClean="0"/>
              <a:t>Switching properties: Granularity, Speed, Power, Cost</a:t>
            </a:r>
          </a:p>
          <a:p>
            <a:pPr lvl="1"/>
            <a:r>
              <a:rPr lang="en-US" dirty="0" smtClean="0"/>
              <a:t>Control Plane Limits: “The paths not taken?”</a:t>
            </a:r>
          </a:p>
          <a:p>
            <a:r>
              <a:rPr lang="en-US" b="1" i="1" dirty="0" smtClean="0"/>
              <a:t>Readings</a:t>
            </a:r>
            <a:r>
              <a:rPr lang="en-US" dirty="0" smtClean="0"/>
              <a:t>: 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P. </a:t>
            </a:r>
            <a:r>
              <a:rPr lang="en-US" dirty="0" err="1" smtClean="0">
                <a:effectLst/>
              </a:rPr>
              <a:t>Molinero-Fernández</a:t>
            </a:r>
            <a:r>
              <a:rPr lang="en-US" dirty="0" smtClean="0">
                <a:effectLst/>
              </a:rPr>
              <a:t>, N. </a:t>
            </a:r>
            <a:r>
              <a:rPr lang="en-US" dirty="0" err="1" smtClean="0">
                <a:effectLst/>
              </a:rPr>
              <a:t>McKeown</a:t>
            </a:r>
            <a:r>
              <a:rPr lang="en-US" dirty="0" smtClean="0">
                <a:effectLst/>
              </a:rPr>
              <a:t>, and H. Zhang, “Is IP Going to Take over the World (of Communications)?,” </a:t>
            </a:r>
            <a:r>
              <a:rPr lang="en-US" i="1" dirty="0" smtClean="0">
                <a:effectLst/>
              </a:rPr>
              <a:t>SIGCOMM </a:t>
            </a:r>
            <a:r>
              <a:rPr lang="en-US" i="1" dirty="0" err="1" smtClean="0">
                <a:effectLst/>
              </a:rPr>
              <a:t>Comput</a:t>
            </a:r>
            <a:r>
              <a:rPr lang="en-US" i="1" dirty="0" smtClean="0">
                <a:effectLst/>
              </a:rPr>
              <a:t>. </a:t>
            </a:r>
            <a:r>
              <a:rPr lang="en-US" i="1" dirty="0" err="1" smtClean="0">
                <a:effectLst/>
              </a:rPr>
              <a:t>Commun</a:t>
            </a:r>
            <a:r>
              <a:rPr lang="en-US" i="1" dirty="0" smtClean="0">
                <a:effectLst/>
              </a:rPr>
              <a:t>. Rev.</a:t>
            </a:r>
            <a:r>
              <a:rPr lang="en-US" dirty="0" smtClean="0">
                <a:effectLst/>
              </a:rPr>
              <a:t>, vol. 33, no. 1, pp. 113–118, Jan. 2003</a:t>
            </a:r>
            <a:r>
              <a:rPr lang="en-US" dirty="0" smtClean="0">
                <a:effectLst/>
              </a:rPr>
              <a:t>.</a:t>
            </a:r>
            <a:endParaRPr lang="en-US" dirty="0" smtClean="0">
              <a:solidFill>
                <a:schemeClr val="accent1"/>
              </a:solidFill>
              <a:effectLst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990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70196"/>
            <a:ext cx="7064375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Circuit forwarding Example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idx="1"/>
          </p:nvPr>
        </p:nvSpPr>
        <p:spPr>
          <a:xfrm>
            <a:off x="658813" y="1112838"/>
            <a:ext cx="7772400" cy="1096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Connections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Host A to Host J, Host B to Host C, Host E to Host I, Host D to Host H, and Host A to Host G</a:t>
            </a:r>
          </a:p>
        </p:txBody>
      </p:sp>
    </p:spTree>
    <p:extLst>
      <p:ext uri="{BB962C8B-B14F-4D97-AF65-F5344CB8AC3E}">
        <p14:creationId xmlns:p14="http://schemas.microsoft.com/office/powerpoint/2010/main" val="182603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Circuit Forwarding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/>
              <a:t>Packets are forwarded based on a label in the header</a:t>
            </a:r>
          </a:p>
          <a:p>
            <a:pPr lvl="1"/>
            <a:r>
              <a:rPr lang="en-US" sz="2400"/>
              <a:t>Labels are not destination addresses, usually much shorter</a:t>
            </a:r>
          </a:p>
          <a:p>
            <a:pPr lvl="1"/>
            <a:r>
              <a:rPr lang="en-US" sz="2400"/>
              <a:t>Labels need to be unique on a link but not in a network, i.e., we can reuse labels on each link.</a:t>
            </a:r>
          </a:p>
          <a:p>
            <a:pPr lvl="1"/>
            <a:r>
              <a:rPr lang="en-US" sz="2400"/>
              <a:t>Switch forwarding tables consist of a map between (input port,  packet label) to (output port, new packet label). Each entry is known as a </a:t>
            </a:r>
            <a:r>
              <a:rPr lang="en-US" sz="2400" b="1" i="1"/>
              <a:t>cross-connect.</a:t>
            </a:r>
          </a:p>
          <a:p>
            <a:pPr lvl="1"/>
            <a:r>
              <a:rPr lang="en-US" sz="2400"/>
              <a:t>Table entry (cross-connect) for each virtual circuit rather than for each destination (the datagram case)</a:t>
            </a:r>
          </a:p>
          <a:p>
            <a:pPr lvl="1"/>
            <a:r>
              <a:rPr lang="en-US" sz="2400"/>
              <a:t>Technologies: MPLS, Frame Relay, ATM, X.25</a:t>
            </a:r>
          </a:p>
        </p:txBody>
      </p:sp>
    </p:spTree>
    <p:extLst>
      <p:ext uri="{BB962C8B-B14F-4D97-AF65-F5344CB8AC3E}">
        <p14:creationId xmlns:p14="http://schemas.microsoft.com/office/powerpoint/2010/main" val="92535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VC Forwarding Table Example</a:t>
            </a:r>
          </a:p>
        </p:txBody>
      </p:sp>
      <p:pic>
        <p:nvPicPr>
          <p:cNvPr id="1026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95600"/>
            <a:ext cx="6400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0" y="1298575"/>
            <a:ext cx="565150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95400"/>
            <a:ext cx="565150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0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2435225"/>
            <a:ext cx="565150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055" name="Rectangle 7"/>
          <p:cNvSpPr>
            <a:spLocks noChangeArrowheads="1"/>
          </p:cNvSpPr>
          <p:nvPr/>
        </p:nvSpPr>
        <p:spPr bwMode="auto">
          <a:xfrm>
            <a:off x="304800" y="1219200"/>
            <a:ext cx="457200" cy="5029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605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400"/>
            <a:ext cx="565150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057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441575"/>
            <a:ext cx="565150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058" name="Rectangle 10"/>
          <p:cNvSpPr>
            <a:spLocks noChangeArrowheads="1"/>
          </p:cNvSpPr>
          <p:nvPr/>
        </p:nvSpPr>
        <p:spPr bwMode="auto">
          <a:xfrm>
            <a:off x="5105400" y="3200400"/>
            <a:ext cx="381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6</a:t>
            </a:r>
          </a:p>
        </p:txBody>
      </p:sp>
      <p:sp>
        <p:nvSpPr>
          <p:cNvPr id="1026059" name="Rectangle 11"/>
          <p:cNvSpPr>
            <a:spLocks noChangeArrowheads="1"/>
          </p:cNvSpPr>
          <p:nvPr/>
        </p:nvSpPr>
        <p:spPr bwMode="auto">
          <a:xfrm>
            <a:off x="5105400" y="31242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60" name="Rectangle 12"/>
          <p:cNvSpPr>
            <a:spLocks noChangeArrowheads="1"/>
          </p:cNvSpPr>
          <p:nvPr/>
        </p:nvSpPr>
        <p:spPr bwMode="auto">
          <a:xfrm>
            <a:off x="4876800" y="3886200"/>
            <a:ext cx="381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3</a:t>
            </a:r>
          </a:p>
        </p:txBody>
      </p:sp>
      <p:sp>
        <p:nvSpPr>
          <p:cNvPr id="1026061" name="Rectangle 13"/>
          <p:cNvSpPr>
            <a:spLocks noChangeArrowheads="1"/>
          </p:cNvSpPr>
          <p:nvPr/>
        </p:nvSpPr>
        <p:spPr bwMode="auto">
          <a:xfrm>
            <a:off x="6019800" y="4038600"/>
            <a:ext cx="381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3</a:t>
            </a:r>
          </a:p>
        </p:txBody>
      </p:sp>
      <p:sp>
        <p:nvSpPr>
          <p:cNvPr id="1026062" name="Rectangle 14"/>
          <p:cNvSpPr>
            <a:spLocks noChangeArrowheads="1"/>
          </p:cNvSpPr>
          <p:nvPr/>
        </p:nvSpPr>
        <p:spPr bwMode="auto">
          <a:xfrm>
            <a:off x="6400800" y="4419600"/>
            <a:ext cx="381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1</a:t>
            </a:r>
          </a:p>
        </p:txBody>
      </p:sp>
      <p:sp>
        <p:nvSpPr>
          <p:cNvPr id="1026063" name="Rectangle 15"/>
          <p:cNvSpPr>
            <a:spLocks noChangeArrowheads="1"/>
          </p:cNvSpPr>
          <p:nvPr/>
        </p:nvSpPr>
        <p:spPr bwMode="auto">
          <a:xfrm>
            <a:off x="6172200" y="5257800"/>
            <a:ext cx="381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1</a:t>
            </a:r>
          </a:p>
        </p:txBody>
      </p:sp>
      <p:sp>
        <p:nvSpPr>
          <p:cNvPr id="1026064" name="Rectangle 16"/>
          <p:cNvSpPr>
            <a:spLocks noChangeArrowheads="1"/>
          </p:cNvSpPr>
          <p:nvPr/>
        </p:nvSpPr>
        <p:spPr bwMode="auto">
          <a:xfrm>
            <a:off x="7086600" y="5943600"/>
            <a:ext cx="381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1</a:t>
            </a:r>
          </a:p>
        </p:txBody>
      </p:sp>
      <p:sp>
        <p:nvSpPr>
          <p:cNvPr id="1026065" name="Rectangle 17"/>
          <p:cNvSpPr>
            <a:spLocks noChangeArrowheads="1"/>
          </p:cNvSpPr>
          <p:nvPr/>
        </p:nvSpPr>
        <p:spPr bwMode="auto">
          <a:xfrm>
            <a:off x="4800600" y="38862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66" name="Rectangle 18"/>
          <p:cNvSpPr>
            <a:spLocks noChangeArrowheads="1"/>
          </p:cNvSpPr>
          <p:nvPr/>
        </p:nvSpPr>
        <p:spPr bwMode="auto">
          <a:xfrm>
            <a:off x="60198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67" name="Rectangle 19"/>
          <p:cNvSpPr>
            <a:spLocks noChangeArrowheads="1"/>
          </p:cNvSpPr>
          <p:nvPr/>
        </p:nvSpPr>
        <p:spPr bwMode="auto">
          <a:xfrm>
            <a:off x="6400800" y="4419600"/>
            <a:ext cx="457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68" name="Rectangle 20"/>
          <p:cNvSpPr>
            <a:spLocks noChangeArrowheads="1"/>
          </p:cNvSpPr>
          <p:nvPr/>
        </p:nvSpPr>
        <p:spPr bwMode="auto">
          <a:xfrm>
            <a:off x="6172200" y="518160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69" name="Text Box 21"/>
          <p:cNvSpPr txBox="1">
            <a:spLocks noChangeArrowheads="1"/>
          </p:cNvSpPr>
          <p:nvPr/>
        </p:nvSpPr>
        <p:spPr bwMode="auto">
          <a:xfrm>
            <a:off x="76200" y="5013325"/>
            <a:ext cx="1981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accent2"/>
                </a:solidFill>
                <a:latin typeface="Arial" pitchFamily="34" charset="0"/>
              </a:rPr>
              <a:t>Each row in these switch tables is a </a:t>
            </a:r>
            <a:r>
              <a:rPr lang="en-US" sz="2000" b="1">
                <a:solidFill>
                  <a:schemeClr val="accent2"/>
                </a:solidFill>
                <a:latin typeface="Arial" pitchFamily="34" charset="0"/>
              </a:rPr>
              <a:t>cross connect</a:t>
            </a:r>
          </a:p>
        </p:txBody>
      </p:sp>
      <p:sp>
        <p:nvSpPr>
          <p:cNvPr id="1026070" name="Line 22"/>
          <p:cNvSpPr>
            <a:spLocks noChangeShapeType="1"/>
          </p:cNvSpPr>
          <p:nvPr/>
        </p:nvSpPr>
        <p:spPr bwMode="auto">
          <a:xfrm flipV="1">
            <a:off x="685800" y="35814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4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58" grpId="0" animBg="1" autoUpdateAnimBg="0"/>
      <p:bldP spid="1026059" grpId="0" animBg="1"/>
      <p:bldP spid="1026060" grpId="0" animBg="1" autoUpdateAnimBg="0"/>
      <p:bldP spid="1026061" grpId="0" animBg="1" autoUpdateAnimBg="0"/>
      <p:bldP spid="1026062" grpId="0" animBg="1" autoUpdateAnimBg="0"/>
      <p:bldP spid="1026063" grpId="0" animBg="1" autoUpdateAnimBg="0"/>
      <p:bldP spid="1026064" grpId="0" animBg="1" autoUpdateAnimBg="0"/>
      <p:bldP spid="1026065" grpId="0" animBg="1"/>
      <p:bldP spid="1026066" grpId="0" animBg="1"/>
      <p:bldP spid="1026067" grpId="0" animBg="1"/>
      <p:bldP spid="102606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“Real” Circuit Forwarding</a:t>
            </a:r>
          </a:p>
        </p:txBody>
      </p:sp>
      <p:sp>
        <p:nvSpPr>
          <p:cNvPr id="1027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No more packets</a:t>
            </a:r>
          </a:p>
          <a:p>
            <a:r>
              <a:rPr lang="en-US" sz="2800"/>
              <a:t>Bit streams are distinguished by port and</a:t>
            </a:r>
          </a:p>
          <a:p>
            <a:pPr lvl="1"/>
            <a:r>
              <a:rPr lang="en-US" sz="2400"/>
              <a:t>Time slots in the TDM case</a:t>
            </a:r>
          </a:p>
          <a:p>
            <a:pPr lvl="1"/>
            <a:r>
              <a:rPr lang="en-US" sz="2400"/>
              <a:t>Wavelength in the WDM case</a:t>
            </a:r>
          </a:p>
          <a:p>
            <a:pPr lvl="1"/>
            <a:r>
              <a:rPr lang="en-US" sz="2400"/>
              <a:t>Frequency in the FDM case</a:t>
            </a:r>
          </a:p>
          <a:p>
            <a:r>
              <a:rPr lang="en-US" sz="2800"/>
              <a:t>Switching independent of bit stream contents</a:t>
            </a:r>
          </a:p>
          <a:p>
            <a:r>
              <a:rPr lang="en-US" sz="2800"/>
              <a:t>TDM example (same connections as VC case)</a:t>
            </a:r>
          </a:p>
          <a:p>
            <a:pPr lvl="1"/>
            <a:r>
              <a:rPr lang="en-US" sz="2400"/>
              <a:t>Host A to Host J, Host B to Host C, Host E to Host I, Host D to Host H, and Host A to Host G</a:t>
            </a:r>
          </a:p>
        </p:txBody>
      </p:sp>
    </p:spTree>
    <p:extLst>
      <p:ext uri="{BB962C8B-B14F-4D97-AF65-F5344CB8AC3E}">
        <p14:creationId xmlns:p14="http://schemas.microsoft.com/office/powerpoint/2010/main" val="22767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“Real” Circuit Tables Example</a:t>
            </a:r>
          </a:p>
        </p:txBody>
      </p:sp>
      <p:pic>
        <p:nvPicPr>
          <p:cNvPr id="1028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0"/>
            <a:ext cx="6400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0" y="1371600"/>
            <a:ext cx="565150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10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1371600"/>
            <a:ext cx="565150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10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2359025"/>
            <a:ext cx="565150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103" name="Rectangle 7"/>
          <p:cNvSpPr>
            <a:spLocks noChangeArrowheads="1"/>
          </p:cNvSpPr>
          <p:nvPr/>
        </p:nvSpPr>
        <p:spPr bwMode="auto">
          <a:xfrm>
            <a:off x="304800" y="1219200"/>
            <a:ext cx="457200" cy="5029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810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381125"/>
            <a:ext cx="565150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105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511425"/>
            <a:ext cx="565150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106" name="Text Box 10"/>
          <p:cNvSpPr txBox="1">
            <a:spLocks noChangeArrowheads="1"/>
          </p:cNvSpPr>
          <p:nvPr/>
        </p:nvSpPr>
        <p:spPr bwMode="auto">
          <a:xfrm>
            <a:off x="152400" y="5257800"/>
            <a:ext cx="2590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33CC33"/>
                </a:solidFill>
                <a:latin typeface="Arial" pitchFamily="34" charset="0"/>
              </a:rPr>
              <a:t>Note similarity to virtual circuit case!</a:t>
            </a:r>
          </a:p>
        </p:txBody>
      </p:sp>
    </p:spTree>
    <p:extLst>
      <p:ext uri="{BB962C8B-B14F-4D97-AF65-F5344CB8AC3E}">
        <p14:creationId xmlns:p14="http://schemas.microsoft.com/office/powerpoint/2010/main" val="192680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10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Forwarding (</a:t>
            </a:r>
            <a:r>
              <a:rPr lang="en-US" dirty="0" err="1" smtClean="0"/>
              <a:t>OpenFlow</a:t>
            </a:r>
            <a:r>
              <a:rPr lang="en-US" dirty="0" smtClean="0"/>
              <a:t> 1.1)</a:t>
            </a:r>
            <a:endParaRPr lang="en-US" dirty="0"/>
          </a:p>
        </p:txBody>
      </p:sp>
      <p:pic>
        <p:nvPicPr>
          <p:cNvPr id="13926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112" y="1218276"/>
            <a:ext cx="38385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26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75" y="4410644"/>
            <a:ext cx="70008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53236"/>
            <a:ext cx="7772400" cy="3418764"/>
          </a:xfrm>
        </p:spPr>
        <p:txBody>
          <a:bodyPr/>
          <a:lstStyle/>
          <a:p>
            <a:r>
              <a:rPr lang="en-US" sz="2800" dirty="0" smtClean="0"/>
              <a:t>Flow tables</a:t>
            </a:r>
          </a:p>
          <a:p>
            <a:pPr lvl="1"/>
            <a:r>
              <a:rPr lang="en-US" sz="2400" dirty="0" smtClean="0"/>
              <a:t>Like a forwarding table</a:t>
            </a:r>
          </a:p>
          <a:p>
            <a:pPr lvl="1"/>
            <a:r>
              <a:rPr lang="en-US" sz="2400" dirty="0" smtClean="0"/>
              <a:t>Can match on much more than a label or destination address </a:t>
            </a:r>
          </a:p>
          <a:p>
            <a:pPr lvl="1"/>
            <a:r>
              <a:rPr lang="en-US" sz="2400" dirty="0" smtClean="0"/>
              <a:t>For example matching on source and destination address permits VC like forwarding</a:t>
            </a:r>
          </a:p>
          <a:p>
            <a:pPr lvl="1"/>
            <a:r>
              <a:rPr lang="en-US" sz="2400" dirty="0" smtClean="0"/>
              <a:t>Instructions include output port and possibly other processing (TTL, label push/pop)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24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in Switching Types</a:t>
            </a:r>
          </a:p>
        </p:txBody>
      </p:sp>
      <p:sp>
        <p:nvSpPr>
          <p:cNvPr id="1029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Virtual Circuits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Connection set up is required.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Resource reservation is explicit &amp; optional (best effort service is allowed)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“Real” Circuits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Connection set up is required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Resource reservation is implicit and required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Datagram (connectionless)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connection setup is used or needed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Resource reservation is explicit &amp; optional (best effort service is common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45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the Control Plane </a:t>
            </a:r>
            <a:r>
              <a:rPr lang="en-US" dirty="0" err="1" smtClean="0"/>
              <a:t>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Ethernet Bridge (IEEE 802.1D-2004)</a:t>
            </a:r>
          </a:p>
          <a:p>
            <a:pPr lvl="1"/>
            <a:r>
              <a:rPr lang="en-US" dirty="0" smtClean="0"/>
              <a:t>See chapter 7 “Principles of Bridge Operation”</a:t>
            </a:r>
          </a:p>
          <a:p>
            <a:pPr lvl="1"/>
            <a:r>
              <a:rPr lang="en-US" dirty="0" smtClean="0"/>
              <a:t>Forwarding, Filtering, and Learning</a:t>
            </a:r>
          </a:p>
          <a:p>
            <a:pPr lvl="2"/>
            <a:r>
              <a:rPr lang="en-US" dirty="0" smtClean="0"/>
              <a:t>By default “frames are flooded”</a:t>
            </a:r>
          </a:p>
          <a:p>
            <a:pPr lvl="2"/>
            <a:r>
              <a:rPr lang="en-US" dirty="0" smtClean="0"/>
              <a:t>As destination addresses are “learned” the bridge applies “filtering” to avoid flooding</a:t>
            </a:r>
          </a:p>
          <a:p>
            <a:pPr lvl="2"/>
            <a:r>
              <a:rPr lang="en-US" dirty="0" smtClean="0"/>
              <a:t>“flooding” and “loops” are a show stopper so…</a:t>
            </a:r>
          </a:p>
          <a:p>
            <a:pPr lvl="1"/>
            <a:r>
              <a:rPr lang="en-US" dirty="0" smtClean="0"/>
              <a:t>Port States and the Active Topology </a:t>
            </a:r>
          </a:p>
          <a:p>
            <a:pPr lvl="2"/>
            <a:r>
              <a:rPr lang="en-US" dirty="0" smtClean="0"/>
              <a:t>Ports are disabled so that network topology forms a tree </a:t>
            </a:r>
            <a:r>
              <a:rPr lang="en-US" dirty="0" smtClean="0">
                <a:sym typeface="Wingdings" panose="05000000000000000000" pitchFamily="2" charset="2"/>
              </a:rPr>
              <a:t> “Spanning Tree” protocol (STP).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16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the Control Plane </a:t>
            </a:r>
            <a:r>
              <a:rPr lang="en-US" dirty="0" err="1" smtClean="0"/>
              <a:t>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789" y="1450360"/>
            <a:ext cx="8229600" cy="24962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Ethernet Bridge with Rapid Spanning Tree Protocol</a:t>
            </a:r>
          </a:p>
          <a:p>
            <a:pPr lvl="1"/>
            <a:r>
              <a:rPr lang="en-US" dirty="0" smtClean="0"/>
              <a:t>Only one possible path between each source and destination, tree choice dictated by protocol with relatively small amount of management control</a:t>
            </a:r>
          </a:p>
          <a:p>
            <a:pPr lvl="1"/>
            <a:r>
              <a:rPr lang="en-US" dirty="0" smtClean="0"/>
              <a:t>This graph has 79 different trees. See (</a:t>
            </a:r>
            <a:r>
              <a:rPr lang="en-US" dirty="0" smtClean="0">
                <a:hlinkClick r:id="rId2"/>
              </a:rPr>
              <a:t>https://en.wikipedia.org/wiki/Kirchhoff%27s_theorem</a:t>
            </a:r>
            <a:r>
              <a:rPr lang="en-US" dirty="0" smtClean="0"/>
              <a:t>) and my trees.py code.</a:t>
            </a:r>
          </a:p>
          <a:p>
            <a:pPr lvl="1"/>
            <a:r>
              <a:rPr lang="en-US" dirty="0" smtClean="0"/>
              <a:t>What if we have a lot of traffic between N4 and N7? N1 and N2? N2 and N3?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8113" y="3929540"/>
            <a:ext cx="4407687" cy="2852260"/>
            <a:chOff x="0" y="1066800"/>
            <a:chExt cx="4407687" cy="2852260"/>
          </a:xfrm>
        </p:grpSpPr>
        <p:sp>
          <p:nvSpPr>
            <p:cNvPr id="5" name="Oval 4"/>
            <p:cNvSpPr/>
            <p:nvPr/>
          </p:nvSpPr>
          <p:spPr>
            <a:xfrm>
              <a:off x="3980109" y="1195884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N7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980109" y="2834865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N6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855909" y="145304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N3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0" y="259080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N2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415326" y="123370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N4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117192" y="361950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N5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40217" y="355955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N1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cxnSp>
          <p:nvCxnSpPr>
            <p:cNvPr id="12" name="Straight Connector 11"/>
            <p:cNvCxnSpPr>
              <a:stCxn id="10" idx="6"/>
              <a:endCxn id="6" idx="3"/>
            </p:cNvCxnSpPr>
            <p:nvPr/>
          </p:nvCxnSpPr>
          <p:spPr>
            <a:xfrm flipV="1">
              <a:off x="2457409" y="3090555"/>
              <a:ext cx="1572524" cy="6787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11" idx="6"/>
              <a:endCxn id="10" idx="2"/>
            </p:cNvCxnSpPr>
            <p:nvPr/>
          </p:nvCxnSpPr>
          <p:spPr>
            <a:xfrm>
              <a:off x="680434" y="3709330"/>
              <a:ext cx="1436758" cy="59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8" idx="4"/>
              <a:endCxn id="11" idx="0"/>
            </p:cNvCxnSpPr>
            <p:nvPr/>
          </p:nvCxnSpPr>
          <p:spPr>
            <a:xfrm>
              <a:off x="170109" y="2890360"/>
              <a:ext cx="340217" cy="669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2"/>
              <a:endCxn id="8" idx="7"/>
            </p:cNvCxnSpPr>
            <p:nvPr/>
          </p:nvCxnSpPr>
          <p:spPr>
            <a:xfrm flipH="1">
              <a:off x="290393" y="1602820"/>
              <a:ext cx="565516" cy="10318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2"/>
              <a:endCxn id="7" idx="6"/>
            </p:cNvCxnSpPr>
            <p:nvPr/>
          </p:nvCxnSpPr>
          <p:spPr>
            <a:xfrm flipH="1">
              <a:off x="1196126" y="1383480"/>
              <a:ext cx="1219200" cy="2193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7"/>
              <a:endCxn id="9" idx="4"/>
            </p:cNvCxnSpPr>
            <p:nvPr/>
          </p:nvCxnSpPr>
          <p:spPr>
            <a:xfrm flipV="1">
              <a:off x="2407585" y="1533260"/>
              <a:ext cx="177850" cy="21301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3"/>
              <a:endCxn id="6" idx="0"/>
            </p:cNvCxnSpPr>
            <p:nvPr/>
          </p:nvCxnSpPr>
          <p:spPr>
            <a:xfrm>
              <a:off x="4029933" y="1451574"/>
              <a:ext cx="120285" cy="13832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3"/>
              <a:endCxn id="8" idx="6"/>
            </p:cNvCxnSpPr>
            <p:nvPr/>
          </p:nvCxnSpPr>
          <p:spPr>
            <a:xfrm flipH="1">
              <a:off x="340217" y="1489390"/>
              <a:ext cx="2124933" cy="1251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5" idx="3"/>
              <a:endCxn id="10" idx="7"/>
            </p:cNvCxnSpPr>
            <p:nvPr/>
          </p:nvCxnSpPr>
          <p:spPr>
            <a:xfrm flipH="1">
              <a:off x="2407585" y="1451574"/>
              <a:ext cx="1622348" cy="22117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6"/>
              <a:endCxn id="5" idx="2"/>
            </p:cNvCxnSpPr>
            <p:nvPr/>
          </p:nvCxnSpPr>
          <p:spPr>
            <a:xfrm flipV="1">
              <a:off x="2755543" y="1345664"/>
              <a:ext cx="1224566" cy="37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0218" y="2984645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L1</a:t>
              </a:r>
              <a:endParaRPr lang="en-US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80731" y="1902023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L2</a:t>
              </a:r>
              <a:endParaRPr lang="en-US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19953" y="3420253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L3</a:t>
              </a:r>
              <a:endParaRPr 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71331" y="1219200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L4</a:t>
              </a:r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45132" y="2320751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L5</a:t>
              </a:r>
              <a:endParaRPr lang="en-US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19131" y="1066800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L6</a:t>
              </a:r>
              <a:endParaRPr lang="en-US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48835" y="3291730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L7</a:t>
              </a:r>
              <a:endParaRPr lang="en-US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56309" y="2209800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L8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28366" y="2208311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L9</a:t>
              </a:r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89509" y="2072225"/>
              <a:ext cx="4427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L11</a:t>
              </a:r>
              <a:endParaRPr lang="en-US" sz="1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583913" y="4058624"/>
            <a:ext cx="4407687" cy="2723176"/>
            <a:chOff x="76200" y="4038600"/>
            <a:chExt cx="4407687" cy="2723176"/>
          </a:xfrm>
        </p:grpSpPr>
        <p:sp>
          <p:nvSpPr>
            <p:cNvPr id="33" name="Oval 32"/>
            <p:cNvSpPr/>
            <p:nvPr/>
          </p:nvSpPr>
          <p:spPr>
            <a:xfrm>
              <a:off x="4056309" y="403860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N7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4056309" y="5677581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N6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932109" y="4295756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N3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76200" y="5433516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N2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491526" y="4076416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N4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2193392" y="6462216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N5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416417" y="6402266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N1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cxnSp>
          <p:nvCxnSpPr>
            <p:cNvPr id="40" name="Straight Connector 39"/>
            <p:cNvCxnSpPr>
              <a:stCxn id="38" idx="6"/>
              <a:endCxn id="34" idx="3"/>
            </p:cNvCxnSpPr>
            <p:nvPr/>
          </p:nvCxnSpPr>
          <p:spPr>
            <a:xfrm flipV="1">
              <a:off x="2533609" y="5933271"/>
              <a:ext cx="1572524" cy="6787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9" idx="6"/>
              <a:endCxn id="38" idx="2"/>
            </p:cNvCxnSpPr>
            <p:nvPr/>
          </p:nvCxnSpPr>
          <p:spPr>
            <a:xfrm>
              <a:off x="756634" y="6552046"/>
              <a:ext cx="1436758" cy="59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7" idx="2"/>
              <a:endCxn id="35" idx="6"/>
            </p:cNvCxnSpPr>
            <p:nvPr/>
          </p:nvCxnSpPr>
          <p:spPr>
            <a:xfrm flipH="1">
              <a:off x="1272326" y="4226196"/>
              <a:ext cx="1219200" cy="2193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8" idx="7"/>
              <a:endCxn id="37" idx="4"/>
            </p:cNvCxnSpPr>
            <p:nvPr/>
          </p:nvCxnSpPr>
          <p:spPr>
            <a:xfrm flipV="1">
              <a:off x="2483785" y="4375976"/>
              <a:ext cx="177850" cy="21301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3" idx="3"/>
              <a:endCxn id="34" idx="0"/>
            </p:cNvCxnSpPr>
            <p:nvPr/>
          </p:nvCxnSpPr>
          <p:spPr>
            <a:xfrm>
              <a:off x="4106133" y="4294290"/>
              <a:ext cx="120285" cy="13832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7" idx="3"/>
              <a:endCxn id="36" idx="6"/>
            </p:cNvCxnSpPr>
            <p:nvPr/>
          </p:nvCxnSpPr>
          <p:spPr>
            <a:xfrm flipH="1">
              <a:off x="416417" y="4332106"/>
              <a:ext cx="2124933" cy="1251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296153" y="6262969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L3</a:t>
              </a:r>
              <a:endParaRPr lang="en-US" sz="1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647531" y="4061916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L4</a:t>
              </a:r>
              <a:endParaRPr lang="en-US" sz="14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221332" y="5163467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L5</a:t>
              </a:r>
              <a:endParaRPr lang="en-US" sz="14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25035" y="6134446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L7</a:t>
              </a:r>
              <a:endParaRPr lang="en-US" sz="14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32509" y="5052516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L8</a:t>
              </a:r>
              <a:endParaRPr lang="en-US" sz="1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304566" y="5051027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L9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2875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the Control Plane II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62199"/>
            <a:ext cx="55911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95400"/>
                <a:ext cx="4724400" cy="54102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Destination based IP forwarding</a:t>
                </a:r>
              </a:p>
              <a:p>
                <a:pPr lvl="1"/>
                <a:r>
                  <a:rPr lang="en-US" dirty="0" smtClean="0"/>
                  <a:t>A forwarding entry for each destination</a:t>
                </a:r>
              </a:p>
              <a:p>
                <a:pPr lvl="1"/>
                <a:r>
                  <a:rPr lang="en-US" dirty="0" smtClean="0"/>
                  <a:t>Consistent forwarding tables (no loops) implies a tree to each destination</a:t>
                </a:r>
              </a:p>
              <a:p>
                <a:r>
                  <a:rPr lang="en-US" dirty="0" smtClean="0"/>
                  <a:t>Example</a:t>
                </a:r>
              </a:p>
              <a:p>
                <a:pPr lvl="1"/>
                <a:r>
                  <a:rPr lang="en-US" dirty="0" smtClean="0"/>
                  <a:t>54 nodes, 102 edges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𝑁𝑢𝑚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𝑇𝑟𝑒𝑒𝑠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1.0303×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23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OSPF (single area)</a:t>
                </a:r>
              </a:p>
              <a:p>
                <a:pPr lvl="1"/>
                <a:r>
                  <a:rPr lang="en-US" dirty="0" smtClean="0"/>
                  <a:t>For each destination only the shortest path tree to that destination is used.</a:t>
                </a:r>
              </a:p>
              <a:p>
                <a:pPr lvl="1"/>
                <a:r>
                  <a:rPr lang="en-US" dirty="0" smtClean="0"/>
                  <a:t>Only shortest path trees based on link weights are used</a:t>
                </a:r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95400"/>
                <a:ext cx="4724400" cy="5410200"/>
              </a:xfrm>
              <a:blipFill rotWithShape="1">
                <a:blip r:embed="rId3"/>
                <a:stretch>
                  <a:fillRect l="-1806" t="-2029" r="-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96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OSI Layer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638800"/>
            <a:ext cx="8229600" cy="9906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 smtClean="0"/>
              <a:t>Useful for understanding data communication protocol relationships</a:t>
            </a:r>
          </a:p>
          <a:p>
            <a:pPr lvl="1"/>
            <a:r>
              <a:rPr lang="en-US" dirty="0" smtClean="0"/>
              <a:t>Not so great for network design (particularly layer 1-3)</a:t>
            </a:r>
          </a:p>
          <a:p>
            <a:pPr lvl="1"/>
            <a:r>
              <a:rPr lang="en-US" dirty="0" smtClean="0">
                <a:hlinkClick r:id="rId2"/>
              </a:rPr>
              <a:t>https://en.wikipedia.org/wiki/OSI_layer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6" y="1447800"/>
            <a:ext cx="9012754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0481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the Control Plane III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i="1" dirty="0" smtClean="0"/>
                  <a:t>MPLS –TE </a:t>
                </a:r>
                <a:r>
                  <a:rPr lang="en-US" dirty="0" smtClean="0"/>
                  <a:t>(RFC2702)</a:t>
                </a:r>
              </a:p>
              <a:p>
                <a:pPr lvl="1"/>
                <a:r>
                  <a:rPr lang="en-US" dirty="0" smtClean="0">
                    <a:hlinkClick r:id="rId2"/>
                  </a:rPr>
                  <a:t>http://tools.ietf.org/html/rfc2702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Supports arbitrary paths!</a:t>
                </a:r>
              </a:p>
              <a:p>
                <a:pPr lvl="1"/>
                <a:r>
                  <a:rPr lang="en-US" dirty="0" smtClean="0"/>
                  <a:t>We are free to optimize path choices in any way we wish. But how? </a:t>
                </a:r>
                <a:r>
                  <a:rPr lang="en-US" dirty="0" smtClean="0">
                    <a:sym typeface="Wingdings" panose="05000000000000000000" pitchFamily="2" charset="2"/>
                  </a:rPr>
                  <a:t> Covered in this course</a:t>
                </a:r>
                <a:r>
                  <a:rPr lang="en-US" dirty="0" smtClean="0">
                    <a:latin typeface="Times New Roman"/>
                    <a:cs typeface="Times New Roman"/>
                    <a:sym typeface="Wingdings" panose="05000000000000000000" pitchFamily="2" charset="2"/>
                  </a:rPr>
                  <a:t>☺</a:t>
                </a:r>
              </a:p>
              <a:p>
                <a:r>
                  <a:rPr lang="en-US" dirty="0" smtClean="0">
                    <a:latin typeface="+mj-lt"/>
                    <a:cs typeface="Times New Roman"/>
                    <a:sym typeface="Wingdings" panose="05000000000000000000" pitchFamily="2" charset="2"/>
                  </a:rPr>
                  <a:t>Classic circuit connectivity problem</a:t>
                </a:r>
              </a:p>
              <a:p>
                <a:pPr lvl="1"/>
                <a:r>
                  <a:rPr lang="en-US" dirty="0" smtClean="0">
                    <a:latin typeface="+mj-lt"/>
                    <a:cs typeface="Times New Roman"/>
                    <a:sym typeface="Wingdings" panose="05000000000000000000" pitchFamily="2" charset="2"/>
                  </a:rPr>
                  <a:t>For N nodes to communicate arbitrarily amongst themselves requires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/>
                            <a:sym typeface="Wingdings" panose="05000000000000000000" pitchFamily="2" charset="2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  <a:cs typeface="Times New Roman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Times New Roman"/>
                            <a:sym typeface="Wingdings" panose="05000000000000000000" pitchFamily="2" charset="2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  <a:cs typeface="Times New Roman"/>
                            <a:sym typeface="Wingdings" panose="05000000000000000000" pitchFamily="2" charset="2"/>
                          </a:rPr>
                          <m:t>−1)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circuits!</a:t>
                </a:r>
              </a:p>
              <a:p>
                <a:pPr lvl="1"/>
                <a:r>
                  <a:rPr lang="en-US" dirty="0" smtClean="0"/>
                  <a:t>Not practical for the Internet</a:t>
                </a:r>
              </a:p>
              <a:p>
                <a:pPr lvl="1"/>
                <a:r>
                  <a:rPr lang="en-US" b="1" i="1" dirty="0" smtClean="0"/>
                  <a:t>Very practical </a:t>
                </a:r>
                <a:r>
                  <a:rPr lang="en-US" dirty="0" smtClean="0"/>
                  <a:t>for layered networks…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3"/>
                <a:stretch>
                  <a:fillRect l="-1481" t="-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47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TCP/IP Layer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600200"/>
            <a:ext cx="3429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Transport</a:t>
            </a:r>
          </a:p>
          <a:p>
            <a:pPr lvl="1"/>
            <a:r>
              <a:rPr lang="en-US" dirty="0" smtClean="0"/>
              <a:t>TCP, UDP</a:t>
            </a:r>
          </a:p>
          <a:p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IPv4, IPv6</a:t>
            </a:r>
          </a:p>
          <a:p>
            <a:r>
              <a:rPr lang="en-US" dirty="0" smtClean="0"/>
              <a:t>Link</a:t>
            </a:r>
          </a:p>
          <a:p>
            <a:r>
              <a:rPr lang="en-US" i="1" dirty="0" smtClean="0"/>
              <a:t>No physical?</a:t>
            </a:r>
          </a:p>
          <a:p>
            <a:pPr lvl="1"/>
            <a:r>
              <a:rPr lang="en-US" dirty="0" smtClean="0"/>
              <a:t>Flexibility to use different </a:t>
            </a:r>
            <a:r>
              <a:rPr lang="en-US" dirty="0" err="1" smtClean="0"/>
              <a:t>phy</a:t>
            </a:r>
            <a:r>
              <a:rPr lang="en-US" dirty="0" smtClean="0"/>
              <a:t> layers</a:t>
            </a:r>
            <a:endParaRPr lang="en-US" dirty="0"/>
          </a:p>
        </p:txBody>
      </p:sp>
      <p:pic>
        <p:nvPicPr>
          <p:cNvPr id="2050" name="Picture 2" descr="https://upload.wikimedia.org/wikipedia/commons/thumb/c/c4/IP_stack_connections.svg/350px-IP_stack_connection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" y="1219200"/>
            <a:ext cx="4619768" cy="546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7600" y="6095736"/>
            <a:ext cx="4384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https://en.wikipedia.org/wiki/TCP/IP_model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3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Ethernet Layer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562600"/>
            <a:ext cx="8229600" cy="106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From IEEE 802.3 (2012) Section 1</a:t>
            </a:r>
          </a:p>
          <a:p>
            <a:r>
              <a:rPr lang="en-US" dirty="0" smtClean="0"/>
              <a:t>Available from </a:t>
            </a:r>
            <a:r>
              <a:rPr lang="en-US" dirty="0" smtClean="0">
                <a:hlinkClick r:id="rId2"/>
              </a:rPr>
              <a:t>http://standards.ieee.org/about/get/</a:t>
            </a:r>
            <a:endParaRPr lang="en-US" dirty="0" smtClean="0"/>
          </a:p>
          <a:p>
            <a:r>
              <a:rPr lang="en-US" dirty="0" smtClean="0"/>
              <a:t>Why the extra layers/</a:t>
            </a:r>
            <a:r>
              <a:rPr lang="en-US" dirty="0" err="1" smtClean="0"/>
              <a:t>sublayers</a:t>
            </a:r>
            <a:r>
              <a:rPr lang="en-US" dirty="0" smtClean="0"/>
              <a:t>? PCS, PMD, Medium…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8153400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437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SDH/SONET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1676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ITU-T G.707 “</a:t>
            </a:r>
            <a:r>
              <a:rPr lang="en-US" dirty="0"/>
              <a:t>Network node interface for the </a:t>
            </a:r>
            <a:r>
              <a:rPr lang="en-US" dirty="0" smtClean="0"/>
              <a:t>synchronous digital </a:t>
            </a:r>
            <a:r>
              <a:rPr lang="en-US" dirty="0"/>
              <a:t>hierarchy (SDH</a:t>
            </a:r>
            <a:r>
              <a:rPr lang="en-US" dirty="0" smtClean="0"/>
              <a:t>)”</a:t>
            </a:r>
          </a:p>
          <a:p>
            <a:r>
              <a:rPr lang="en-US" dirty="0" smtClean="0"/>
              <a:t>Available from </a:t>
            </a:r>
            <a:r>
              <a:rPr lang="en-US" dirty="0" smtClean="0">
                <a:hlinkClick r:id="rId2"/>
              </a:rPr>
              <a:t>http://www.itu.int/ITU-T/recommendations/rec.aspx?rec=8981</a:t>
            </a:r>
            <a:endParaRPr lang="en-US" dirty="0"/>
          </a:p>
          <a:p>
            <a:r>
              <a:rPr lang="en-US" dirty="0" smtClean="0"/>
              <a:t>Why all these layers?</a:t>
            </a:r>
          </a:p>
          <a:p>
            <a:pPr lvl="1"/>
            <a:r>
              <a:rPr lang="en-US" dirty="0" smtClean="0"/>
              <a:t>Multiplexing/Switching and Management!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03947"/>
            <a:ext cx="5486400" cy="40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46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Layers in TDM Networks</a:t>
            </a:r>
          </a:p>
        </p:txBody>
      </p:sp>
      <p:graphicFrame>
        <p:nvGraphicFramePr>
          <p:cNvPr id="1003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374411"/>
              </p:ext>
            </p:extLst>
          </p:nvPr>
        </p:nvGraphicFramePr>
        <p:xfrm>
          <a:off x="762000" y="1066800"/>
          <a:ext cx="7543800" cy="5273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Visio" r:id="rId3" imgW="5643720" imgH="3945600" progId="Visio.Drawing.11">
                  <p:embed/>
                </p:oleObj>
              </mc:Choice>
              <mc:Fallback>
                <p:oleObj name="Visio" r:id="rId3" imgW="5643720" imgH="39456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066800"/>
                        <a:ext cx="7543800" cy="52733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95400" y="6414448"/>
            <a:ext cx="656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TDM = Time Division Multiplexing like SONET, SDH, PDH, G.709, etc…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1874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in WDM Networks</a:t>
            </a:r>
          </a:p>
        </p:txBody>
      </p:sp>
      <p:graphicFrame>
        <p:nvGraphicFramePr>
          <p:cNvPr id="1002499" name="Object 3"/>
          <p:cNvGraphicFramePr>
            <a:graphicFrameLocks noChangeAspect="1"/>
          </p:cNvGraphicFramePr>
          <p:nvPr/>
        </p:nvGraphicFramePr>
        <p:xfrm>
          <a:off x="533400" y="1295400"/>
          <a:ext cx="7848600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Visio" r:id="rId3" imgW="6136920" imgH="3836520" progId="Visio.Drawing.11">
                  <p:embed/>
                </p:oleObj>
              </mc:Choice>
              <mc:Fallback>
                <p:oleObj name="Visio" r:id="rId3" imgW="6136920" imgH="38365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848600" cy="490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99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Layers in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Interoperability points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Physical and logical</a:t>
            </a:r>
          </a:p>
          <a:p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Fault isolation, Performance monitoring (where did the errors occur)</a:t>
            </a:r>
          </a:p>
          <a:p>
            <a:r>
              <a:rPr lang="en-US" b="1" dirty="0" smtClean="0"/>
              <a:t>Multiplexing and Switching</a:t>
            </a:r>
          </a:p>
          <a:p>
            <a:pPr lvl="1"/>
            <a:r>
              <a:rPr lang="en-US" dirty="0" smtClean="0"/>
              <a:t>How signals/bits/bytes/packets get combined and forwarded</a:t>
            </a:r>
          </a:p>
          <a:p>
            <a:pPr lvl="1"/>
            <a:r>
              <a:rPr lang="en-US" b="1" i="1" dirty="0" smtClean="0">
                <a:solidFill>
                  <a:srgbClr val="C00000"/>
                </a:solidFill>
              </a:rPr>
              <a:t>Not just one switching layer!!!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3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1448</Words>
  <Application>Microsoft Office PowerPoint</Application>
  <PresentationFormat>On-screen Show (4:3)</PresentationFormat>
  <Paragraphs>268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Visio</vt:lpstr>
      <vt:lpstr>Technologies from the point of view of Network Design</vt:lpstr>
      <vt:lpstr>Outline</vt:lpstr>
      <vt:lpstr>OSI Layer Models</vt:lpstr>
      <vt:lpstr>TCP/IP Layer Model</vt:lpstr>
      <vt:lpstr>Ethernet Layer Model</vt:lpstr>
      <vt:lpstr>SDH/SONET Layers</vt:lpstr>
      <vt:lpstr>Layers in TDM Networks</vt:lpstr>
      <vt:lpstr>Layers in WDM Networks</vt:lpstr>
      <vt:lpstr>Uses of Layers in Networks</vt:lpstr>
      <vt:lpstr>“Domains” – partitions of networks</vt:lpstr>
      <vt:lpstr>Subnetwork Terminology</vt:lpstr>
      <vt:lpstr>Layers and Partitions</vt:lpstr>
      <vt:lpstr>Technology Limits: Distance</vt:lpstr>
      <vt:lpstr>Technology Limits: Capacity </vt:lpstr>
      <vt:lpstr>Switching Technologies I</vt:lpstr>
      <vt:lpstr>Switching Technologies II</vt:lpstr>
      <vt:lpstr>Three Fundamental Switching Types</vt:lpstr>
      <vt:lpstr>Example Network</vt:lpstr>
      <vt:lpstr>Datagram Forwarding Example</vt:lpstr>
      <vt:lpstr>Virtual Circuit forwarding Example</vt:lpstr>
      <vt:lpstr>Virtual Circuit Forwarding</vt:lpstr>
      <vt:lpstr>VC Forwarding Table Example</vt:lpstr>
      <vt:lpstr>“Real” Circuit Forwarding</vt:lpstr>
      <vt:lpstr>“Real” Circuit Tables Example</vt:lpstr>
      <vt:lpstr>SDN Forwarding (OpenFlow 1.1)</vt:lpstr>
      <vt:lpstr>Differences in Switching Types</vt:lpstr>
      <vt:lpstr>Implications of the Control Plane Ia</vt:lpstr>
      <vt:lpstr>Implications of the Control Plane Ib</vt:lpstr>
      <vt:lpstr>Implications of the Control Plane II</vt:lpstr>
      <vt:lpstr>Implications of the Control Plane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Technologies from the point of view of Network Design</dc:title>
  <dc:creator>Dr. Greg M. Bernstein</dc:creator>
  <cp:lastModifiedBy>Dr. Greg M. Bernstein</cp:lastModifiedBy>
  <cp:revision>38</cp:revision>
  <dcterms:created xsi:type="dcterms:W3CDTF">2014-03-19T16:23:46Z</dcterms:created>
  <dcterms:modified xsi:type="dcterms:W3CDTF">2014-06-13T17:24:55Z</dcterms:modified>
</cp:coreProperties>
</file>