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74" r:id="rId10"/>
    <p:sldId id="263" r:id="rId11"/>
    <p:sldId id="264" r:id="rId12"/>
    <p:sldId id="265" r:id="rId13"/>
    <p:sldId id="273" r:id="rId14"/>
    <p:sldId id="275" r:id="rId15"/>
    <p:sldId id="276" r:id="rId16"/>
    <p:sldId id="277" r:id="rId17"/>
    <p:sldId id="266" r:id="rId18"/>
    <p:sldId id="267" r:id="rId19"/>
    <p:sldId id="270" r:id="rId20"/>
    <p:sldId id="268" r:id="rId21"/>
    <p:sldId id="269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0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23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1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1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5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4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5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9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F0D58-5F55-4FCE-9AA8-828CAF0138E9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40E6D-D1F3-4009-BF12-5D346BC9A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3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otto-networking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K_shortest_path_routi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studogeral.sib.uc.pt/jspui/bitstream/10316/7763/1/obra.pdf" TargetMode="External"/><Relationship Id="rId2" Type="http://schemas.openxmlformats.org/officeDocument/2006/relationships/hyperlink" Target="https://en.wikipedia.org/wiki/Yen's_algorith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245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2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Path Algorithm Review and the k-shortest path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82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Dijkstra Example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1371600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2000"/>
              <a:t>Choose v1 as the source, T = {v1}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Step 0: labels = [0, 3, 4, </a:t>
            </a:r>
            <a:r>
              <a:rPr lang="en-US" altLang="en-US" sz="2000">
                <a:sym typeface="Symbol" pitchFamily="18" charset="2"/>
              </a:rPr>
              <a:t></a:t>
            </a:r>
            <a:r>
              <a:rPr lang="en-US" altLang="en-US" sz="2000"/>
              <a:t>, </a:t>
            </a:r>
            <a:r>
              <a:rPr lang="en-US" altLang="en-US" sz="2000">
                <a:sym typeface="Symbol" pitchFamily="18" charset="2"/>
              </a:rPr>
              <a:t></a:t>
            </a:r>
            <a:r>
              <a:rPr lang="en-US" altLang="en-US" sz="2000"/>
              <a:t>], Ph = [v1, v1, v1, x, x], T = {v1, v2}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Step 1: labels = [0, 3, 4, 5, </a:t>
            </a:r>
            <a:r>
              <a:rPr lang="en-US" altLang="en-US" sz="2000">
                <a:sym typeface="Symbol" pitchFamily="18" charset="2"/>
              </a:rPr>
              <a:t></a:t>
            </a:r>
            <a:r>
              <a:rPr lang="en-US" altLang="en-US" sz="2000"/>
              <a:t>], Ph = [v1, v1, v1, v2, x], T={v1,v2, v3}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Step 2: labels = [0, 3, 4, 5, 7], Ph = [v1, v1, v1, v2, v3], T={v1, v2, v3, v4}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Iteration 4: labels = [0, 3, 4, 5, 6], Ph = [v1, v1, v1, v2, v4], T={v1, v2, v3, v4, v5} Finished!</a:t>
            </a:r>
          </a:p>
        </p:txBody>
      </p:sp>
      <p:pic>
        <p:nvPicPr>
          <p:cNvPr id="4403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3305175"/>
            <a:ext cx="5929312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137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Where’s the Path and Costs?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4800600"/>
          </a:xfrm>
        </p:spPr>
        <p:txBody>
          <a:bodyPr/>
          <a:lstStyle/>
          <a:p>
            <a:r>
              <a:rPr lang="en-US" altLang="en-US" sz="2400" dirty="0"/>
              <a:t>What do the labels D(</a:t>
            </a:r>
            <a:r>
              <a:rPr lang="en-US" altLang="en-US" sz="2400" dirty="0" err="1"/>
              <a:t>s,</a:t>
            </a:r>
            <a:r>
              <a:rPr lang="en-US" altLang="en-US" sz="2400" i="1" dirty="0" err="1"/>
              <a:t>v</a:t>
            </a:r>
            <a:r>
              <a:rPr lang="en-US" altLang="en-US" sz="2400" dirty="0"/>
              <a:t>)  mean?</a:t>
            </a:r>
          </a:p>
          <a:p>
            <a:pPr lvl="1"/>
            <a:r>
              <a:rPr lang="en-US" altLang="en-US" sz="2000" dirty="0"/>
              <a:t>When we add a node v to the set </a:t>
            </a:r>
            <a:r>
              <a:rPr lang="en-US" altLang="en-US" sz="2000" i="1" dirty="0"/>
              <a:t>T</a:t>
            </a:r>
            <a:r>
              <a:rPr lang="en-US" altLang="en-US" sz="2000" dirty="0"/>
              <a:t> then D(</a:t>
            </a:r>
            <a:r>
              <a:rPr lang="en-US" altLang="en-US" sz="2000" dirty="0" err="1"/>
              <a:t>s,v</a:t>
            </a:r>
            <a:r>
              <a:rPr lang="en-US" altLang="en-US" sz="2000" dirty="0"/>
              <a:t>) is the minimum cost.</a:t>
            </a:r>
          </a:p>
          <a:p>
            <a:pPr lvl="1"/>
            <a:r>
              <a:rPr lang="en-US" altLang="en-US" sz="2000" dirty="0"/>
              <a:t>If we are only interested in the path from </a:t>
            </a:r>
            <a:r>
              <a:rPr lang="en-US" altLang="en-US" sz="2000" i="1" dirty="0"/>
              <a:t>s</a:t>
            </a:r>
            <a:r>
              <a:rPr lang="en-US" altLang="en-US" sz="2000" dirty="0"/>
              <a:t> to </a:t>
            </a:r>
            <a:r>
              <a:rPr lang="en-US" altLang="en-US" sz="2000" i="1" dirty="0"/>
              <a:t>v</a:t>
            </a:r>
            <a:r>
              <a:rPr lang="en-US" altLang="en-US" sz="2000" dirty="0"/>
              <a:t> then we can stop the algorithm at this point (unlike Bellman-Ford where we had to continue iterating)</a:t>
            </a:r>
          </a:p>
          <a:p>
            <a:r>
              <a:rPr lang="en-US" altLang="en-US" sz="2400" dirty="0"/>
              <a:t>How do I find the shortest path?</a:t>
            </a:r>
          </a:p>
          <a:p>
            <a:pPr lvl="1"/>
            <a:r>
              <a:rPr lang="en-US" altLang="en-US" sz="2000" dirty="0"/>
              <a:t>Walk back through the previous hop list to the source.</a:t>
            </a:r>
          </a:p>
          <a:p>
            <a:pPr lvl="1"/>
            <a:r>
              <a:rPr lang="en-US" altLang="en-US" sz="2000" dirty="0"/>
              <a:t>Example </a:t>
            </a:r>
            <a:r>
              <a:rPr lang="en-US" altLang="en-US" sz="2000" dirty="0" err="1"/>
              <a:t>Ph</a:t>
            </a:r>
            <a:r>
              <a:rPr lang="en-US" altLang="en-US" sz="2000" dirty="0"/>
              <a:t> = [v1, v1, v1, v2, v4], source is v1</a:t>
            </a:r>
          </a:p>
          <a:p>
            <a:pPr lvl="2"/>
            <a:r>
              <a:rPr lang="en-US" altLang="en-US" sz="1800" dirty="0"/>
              <a:t>v1: source</a:t>
            </a:r>
          </a:p>
          <a:p>
            <a:pPr lvl="2"/>
            <a:r>
              <a:rPr lang="en-US" altLang="en-US" sz="1800" dirty="0"/>
              <a:t>v2: Path {v2, v1}</a:t>
            </a:r>
          </a:p>
          <a:p>
            <a:pPr lvl="2"/>
            <a:r>
              <a:rPr lang="en-US" altLang="en-US" sz="1800" dirty="0"/>
              <a:t>v3: Path {v3, v1}</a:t>
            </a:r>
          </a:p>
          <a:p>
            <a:pPr lvl="2"/>
            <a:r>
              <a:rPr lang="en-US" altLang="en-US" sz="1800" dirty="0"/>
              <a:t>v4: Path {v4, v2, v1}</a:t>
            </a:r>
          </a:p>
          <a:p>
            <a:pPr lvl="2"/>
            <a:r>
              <a:rPr lang="en-US" altLang="en-US" sz="1800" dirty="0"/>
              <a:t>v5: Path {v5, v4, v2, v1</a:t>
            </a:r>
            <a:r>
              <a:rPr lang="en-US" altLang="en-US" sz="1800" dirty="0" smtClean="0"/>
              <a:t>}</a:t>
            </a:r>
            <a:endParaRPr lang="en-US" alt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19800"/>
            <a:ext cx="47048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09144" y="537346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Much easier with Python dictionaries for distance and next hop:</a:t>
            </a:r>
          </a:p>
        </p:txBody>
      </p:sp>
    </p:spTree>
    <p:extLst>
      <p:ext uri="{BB962C8B-B14F-4D97-AF65-F5344CB8AC3E}">
        <p14:creationId xmlns:p14="http://schemas.microsoft.com/office/powerpoint/2010/main" val="171397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Dijkstra Results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09600"/>
          </a:xfrm>
        </p:spPr>
        <p:txBody>
          <a:bodyPr>
            <a:normAutofit fontScale="55000" lnSpcReduction="2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2000"/>
              <a:t>Produces a tree of shortest paths from the source.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Note that this won’t necessarily be a minimum weight spanning tree.  This is a different algorithm than that used for spanning trees in bridges. Bellman-Ford and Dijkstra should give the same results (except for different handling of ties in an implementation).</a:t>
            </a:r>
          </a:p>
        </p:txBody>
      </p:sp>
      <p:pic>
        <p:nvPicPr>
          <p:cNvPr id="442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2832100"/>
            <a:ext cx="6053137" cy="364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074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Widest Paths?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2666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if we are concerned about bandwidth as much as cost, delay, </a:t>
            </a:r>
            <a:r>
              <a:rPr lang="en-US" dirty="0" smtClean="0"/>
              <a:t> or reliability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we find a method like Bellman-Ford or </a:t>
            </a:r>
            <a:r>
              <a:rPr lang="en-US" dirty="0" err="1" smtClean="0"/>
              <a:t>Dijkstra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M. Pollack, “The Maximum Capacity through a Network,” </a:t>
            </a:r>
            <a:r>
              <a:rPr lang="en-US" i="1" dirty="0"/>
              <a:t>Operations Research</a:t>
            </a:r>
            <a:r>
              <a:rPr lang="en-US" dirty="0"/>
              <a:t>, vol. 8, no. 5, pp. 733–736, Sep. 1960.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67200"/>
            <a:ext cx="681513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10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Widest Path via </a:t>
            </a:r>
            <a:r>
              <a:rPr lang="en-US" altLang="en-US" dirty="0" err="1"/>
              <a:t>Dijkstra’s</a:t>
            </a:r>
            <a:r>
              <a:rPr lang="en-US" altLang="en-US" dirty="0"/>
              <a:t> </a:t>
            </a:r>
            <a:r>
              <a:rPr lang="en-US" altLang="en-US" dirty="0" smtClean="0"/>
              <a:t>Algorithm</a:t>
            </a:r>
            <a:endParaRPr lang="en-US" altLang="en-US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altLang="en-US" sz="2400" dirty="0"/>
              <a:t>Choose the </a:t>
            </a:r>
            <a:r>
              <a:rPr lang="en-US" altLang="en-US" sz="2400" i="1" dirty="0"/>
              <a:t>source</a:t>
            </a:r>
            <a:r>
              <a:rPr lang="en-US" altLang="en-US" sz="2400" dirty="0"/>
              <a:t> node, </a:t>
            </a:r>
            <a:r>
              <a:rPr lang="en-US" altLang="en-US" sz="2400" i="1" dirty="0"/>
              <a:t>s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We will find the </a:t>
            </a:r>
            <a:r>
              <a:rPr lang="en-US" altLang="en-US" sz="2000" b="1" dirty="0" smtClean="0"/>
              <a:t>widest</a:t>
            </a:r>
            <a:r>
              <a:rPr lang="en-US" altLang="en-US" sz="2000" dirty="0" smtClean="0"/>
              <a:t> path </a:t>
            </a:r>
            <a:r>
              <a:rPr lang="en-US" altLang="en-US" sz="2000" dirty="0"/>
              <a:t>from this node to all other nodes.</a:t>
            </a:r>
          </a:p>
          <a:p>
            <a:pPr lvl="1"/>
            <a:r>
              <a:rPr lang="en-US" altLang="en-US" sz="2000" dirty="0"/>
              <a:t>Let </a:t>
            </a:r>
            <a:r>
              <a:rPr lang="en-US" altLang="en-US" sz="2000" i="1" dirty="0" smtClean="0"/>
              <a:t>c(</a:t>
            </a:r>
            <a:r>
              <a:rPr lang="en-US" altLang="en-US" sz="2000" dirty="0" smtClean="0"/>
              <a:t>j</a:t>
            </a:r>
            <a:r>
              <a:rPr lang="en-US" altLang="en-US" sz="2000" dirty="0"/>
              <a:t>, v</a:t>
            </a:r>
            <a:r>
              <a:rPr lang="en-US" altLang="en-US" sz="2000" i="1" dirty="0"/>
              <a:t>)</a:t>
            </a:r>
            <a:r>
              <a:rPr lang="en-US" altLang="en-US" sz="2000" dirty="0"/>
              <a:t> be the link </a:t>
            </a:r>
            <a:r>
              <a:rPr lang="en-US" altLang="en-US" sz="2000" b="1" dirty="0" smtClean="0"/>
              <a:t>capacity</a:t>
            </a:r>
            <a:r>
              <a:rPr lang="en-US" altLang="en-US" sz="2000" dirty="0" smtClean="0"/>
              <a:t> from </a:t>
            </a:r>
            <a:r>
              <a:rPr lang="en-US" altLang="en-US" sz="2000" dirty="0"/>
              <a:t>node </a:t>
            </a:r>
            <a:r>
              <a:rPr lang="en-US" altLang="en-US" sz="2000" i="1" dirty="0"/>
              <a:t>j</a:t>
            </a:r>
            <a:r>
              <a:rPr lang="en-US" altLang="en-US" sz="2000" dirty="0"/>
              <a:t> to node </a:t>
            </a:r>
            <a:r>
              <a:rPr lang="en-US" altLang="en-US" sz="2000" i="1" dirty="0"/>
              <a:t>v.</a:t>
            </a:r>
            <a:r>
              <a:rPr lang="en-US" altLang="en-US" sz="2000" dirty="0"/>
              <a:t> Denote the list of previous hop nodes by </a:t>
            </a:r>
            <a:r>
              <a:rPr lang="en-US" altLang="en-US" sz="2000" dirty="0" err="1"/>
              <a:t>P</a:t>
            </a:r>
            <a:r>
              <a:rPr lang="en-US" altLang="en-US" sz="2000" baseline="-25000" dirty="0" err="1"/>
              <a:t>h</a:t>
            </a:r>
            <a:r>
              <a:rPr lang="en-US" altLang="en-US" sz="2000" dirty="0"/>
              <a:t>, each node except the source will have one previous hop node from the source. Let </a:t>
            </a:r>
            <a:r>
              <a:rPr lang="en-US" altLang="en-US" sz="2000" b="1" i="1" dirty="0"/>
              <a:t>V</a:t>
            </a:r>
            <a:r>
              <a:rPr lang="en-US" altLang="en-US" sz="2000" dirty="0"/>
              <a:t> be the nodes of the graph and </a:t>
            </a:r>
            <a:r>
              <a:rPr lang="en-US" altLang="en-US" sz="2000" b="1" i="1" dirty="0"/>
              <a:t>T</a:t>
            </a:r>
            <a:r>
              <a:rPr lang="en-US" altLang="en-US" sz="2000" dirty="0"/>
              <a:t> a set of nodes that we construct.</a:t>
            </a:r>
          </a:p>
          <a:p>
            <a:r>
              <a:rPr lang="en-US" altLang="en-US" sz="2400" dirty="0"/>
              <a:t>Initialization</a:t>
            </a:r>
          </a:p>
          <a:p>
            <a:pPr lvl="1"/>
            <a:r>
              <a:rPr lang="en-US" altLang="en-US" sz="2000" dirty="0"/>
              <a:t> Set </a:t>
            </a:r>
            <a:r>
              <a:rPr lang="en-US" altLang="en-US" sz="2000" b="1" i="1" dirty="0"/>
              <a:t>T</a:t>
            </a:r>
            <a:r>
              <a:rPr lang="en-US" altLang="en-US" sz="2000" dirty="0"/>
              <a:t> = {s}. C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s,s</a:t>
            </a:r>
            <a:r>
              <a:rPr lang="en-US" altLang="en-US" sz="2000" dirty="0"/>
              <a:t>) = </a:t>
            </a:r>
            <a:r>
              <a:rPr lang="en-US" altLang="en-US" sz="2000" dirty="0" smtClean="0"/>
              <a:t>∞, </a:t>
            </a:r>
            <a:r>
              <a:rPr lang="en-US" altLang="en-US" sz="2000" dirty="0"/>
              <a:t>for v </a:t>
            </a:r>
            <a:r>
              <a:rPr lang="en-US" altLang="en-US" sz="2000" dirty="0">
                <a:sym typeface="Symbol" pitchFamily="18" charset="2"/>
              </a:rPr>
              <a:t> s, </a:t>
            </a:r>
            <a:r>
              <a:rPr lang="en-US" altLang="en-US" sz="2000" dirty="0"/>
              <a:t>D(s, v) = </a:t>
            </a:r>
            <a:r>
              <a:rPr lang="en-US" altLang="en-US" sz="2000" dirty="0" smtClean="0"/>
              <a:t>c(s</a:t>
            </a:r>
            <a:r>
              <a:rPr lang="en-US" altLang="en-US" sz="2000" dirty="0"/>
              <a:t>, v).</a:t>
            </a:r>
          </a:p>
          <a:p>
            <a:r>
              <a:rPr lang="en-US" altLang="en-US" sz="2400" dirty="0"/>
              <a:t>Repetition Step (while </a:t>
            </a:r>
            <a:r>
              <a:rPr lang="en-US" altLang="en-US" sz="2400" i="1" dirty="0"/>
              <a:t>T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itchFamily="18" charset="2"/>
              </a:rPr>
              <a:t> </a:t>
            </a:r>
            <a:r>
              <a:rPr lang="en-US" altLang="en-US" sz="2400" i="1" dirty="0">
                <a:sym typeface="Symbol" pitchFamily="18" charset="2"/>
              </a:rPr>
              <a:t>V</a:t>
            </a:r>
            <a:r>
              <a:rPr lang="en-US" altLang="en-US" sz="2400" dirty="0"/>
              <a:t>)</a:t>
            </a:r>
          </a:p>
          <a:p>
            <a:pPr lvl="1"/>
            <a:r>
              <a:rPr lang="en-US" altLang="en-US" sz="2000" dirty="0"/>
              <a:t>find u </a:t>
            </a:r>
            <a:r>
              <a:rPr lang="en-US" altLang="en-US" sz="2000" dirty="0">
                <a:sym typeface="Symbol" pitchFamily="18" charset="2"/>
              </a:rPr>
              <a:t></a:t>
            </a:r>
            <a:r>
              <a:rPr lang="en-US" altLang="en-US" sz="2000" dirty="0"/>
              <a:t> </a:t>
            </a:r>
            <a:r>
              <a:rPr lang="en-US" altLang="en-US" sz="2000" b="1" i="1" dirty="0"/>
              <a:t>T</a:t>
            </a:r>
            <a:r>
              <a:rPr lang="en-US" altLang="en-US" sz="2000" dirty="0"/>
              <a:t> such that </a:t>
            </a:r>
            <a:r>
              <a:rPr lang="en-US" altLang="en-US" sz="2000" dirty="0" smtClean="0"/>
              <a:t>C(s</a:t>
            </a:r>
            <a:r>
              <a:rPr lang="en-US" altLang="en-US" sz="2000" dirty="0"/>
              <a:t>, u) </a:t>
            </a:r>
            <a:r>
              <a:rPr lang="en-US" altLang="en-US" sz="2000" dirty="0" smtClean="0"/>
              <a:t>&gt;=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(s</a:t>
            </a:r>
            <a:r>
              <a:rPr lang="en-US" altLang="en-US" sz="2000" dirty="0"/>
              <a:t>, v) for all v </a:t>
            </a:r>
            <a:r>
              <a:rPr lang="en-US" altLang="en-US" sz="2000" dirty="0">
                <a:sym typeface="Symbol" pitchFamily="18" charset="2"/>
              </a:rPr>
              <a:t></a:t>
            </a:r>
            <a:r>
              <a:rPr lang="en-US" altLang="en-US" sz="2000" dirty="0"/>
              <a:t> </a:t>
            </a:r>
            <a:r>
              <a:rPr lang="en-US" altLang="en-US" sz="2000" b="1" i="1" dirty="0"/>
              <a:t>T</a:t>
            </a:r>
            <a:r>
              <a:rPr lang="en-US" altLang="en-US" sz="2000" i="1" dirty="0"/>
              <a:t>;</a:t>
            </a:r>
          </a:p>
          <a:p>
            <a:pPr lvl="1"/>
            <a:r>
              <a:rPr lang="en-US" altLang="en-US" sz="2000" dirty="0"/>
              <a:t>add the node u to </a:t>
            </a:r>
            <a:r>
              <a:rPr lang="en-US" altLang="en-US" sz="2000" b="1" i="1" dirty="0"/>
              <a:t>T</a:t>
            </a:r>
            <a:r>
              <a:rPr lang="en-US" altLang="en-US" sz="2000" dirty="0"/>
              <a:t> and update the labels as follows</a:t>
            </a:r>
          </a:p>
          <a:p>
            <a:pPr lvl="1"/>
            <a:r>
              <a:rPr lang="en-US" altLang="en-US" sz="2000" dirty="0"/>
              <a:t>for all v </a:t>
            </a:r>
            <a:r>
              <a:rPr lang="en-US" altLang="en-US" sz="2000" dirty="0">
                <a:sym typeface="Symbol" pitchFamily="18" charset="2"/>
              </a:rPr>
              <a:t></a:t>
            </a:r>
            <a:r>
              <a:rPr lang="en-US" altLang="en-US" sz="2000" dirty="0"/>
              <a:t> </a:t>
            </a:r>
            <a:r>
              <a:rPr lang="en-US" altLang="en-US" sz="2000" b="1" i="1" dirty="0"/>
              <a:t>T </a:t>
            </a:r>
            <a:r>
              <a:rPr lang="en-US" altLang="en-US" sz="2000" dirty="0"/>
              <a:t>(updated) if </a:t>
            </a:r>
            <a:r>
              <a:rPr lang="en-US" altLang="en-US" sz="2000" dirty="0" smtClean="0"/>
              <a:t>C(s</a:t>
            </a:r>
            <a:r>
              <a:rPr lang="en-US" altLang="en-US" sz="2000" dirty="0"/>
              <a:t>, v) </a:t>
            </a:r>
            <a:r>
              <a:rPr lang="en-US" altLang="en-US" sz="2000" dirty="0" smtClean="0"/>
              <a:t>&lt; min(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(s</a:t>
            </a:r>
            <a:r>
              <a:rPr lang="en-US" altLang="en-US" sz="2000" dirty="0"/>
              <a:t>, u</a:t>
            </a:r>
            <a:r>
              <a:rPr lang="en-US" altLang="en-US" sz="2000" dirty="0" smtClean="0"/>
              <a:t>),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(u</a:t>
            </a:r>
            <a:r>
              <a:rPr lang="en-US" altLang="en-US" sz="2000" dirty="0"/>
              <a:t>, v) </a:t>
            </a:r>
            <a:r>
              <a:rPr lang="en-US" altLang="en-US" sz="2000" dirty="0" smtClean="0"/>
              <a:t>)then </a:t>
            </a:r>
            <a:r>
              <a:rPr lang="en-US" altLang="en-US" sz="2000" dirty="0"/>
              <a:t>update label </a:t>
            </a:r>
            <a:r>
              <a:rPr lang="en-US" altLang="en-US" sz="2000" dirty="0" smtClean="0"/>
              <a:t>C(s</a:t>
            </a:r>
            <a:r>
              <a:rPr lang="en-US" altLang="en-US" sz="2000" dirty="0"/>
              <a:t>, v) and previous hop, i.e., </a:t>
            </a:r>
            <a:r>
              <a:rPr lang="en-US" altLang="en-US" sz="2000" dirty="0" smtClean="0"/>
              <a:t>C(s</a:t>
            </a:r>
            <a:r>
              <a:rPr lang="en-US" altLang="en-US" sz="2000" dirty="0"/>
              <a:t>, v) = </a:t>
            </a:r>
            <a:r>
              <a:rPr lang="en-US" altLang="en-US" sz="2000" dirty="0" smtClean="0"/>
              <a:t>min(C(</a:t>
            </a:r>
            <a:r>
              <a:rPr lang="en-US" altLang="en-US" sz="2000" dirty="0" err="1" smtClean="0"/>
              <a:t>s,u</a:t>
            </a:r>
            <a:r>
              <a:rPr lang="en-US" altLang="en-US" sz="2000" dirty="0" smtClean="0"/>
              <a:t>), c(</a:t>
            </a:r>
            <a:r>
              <a:rPr lang="en-US" altLang="en-US" sz="2000" dirty="0" err="1" smtClean="0"/>
              <a:t>u,v</a:t>
            </a:r>
            <a:r>
              <a:rPr lang="en-US" altLang="en-US" sz="2000" dirty="0" smtClean="0"/>
              <a:t>)) </a:t>
            </a:r>
            <a:r>
              <a:rPr lang="en-US" altLang="en-US" sz="2000" dirty="0"/>
              <a:t>and previous hop for node v = u.</a:t>
            </a:r>
            <a:endParaRPr lang="en-US" alt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89839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486" y="0"/>
            <a:ext cx="6034314" cy="1143000"/>
          </a:xfrm>
        </p:spPr>
        <p:txBody>
          <a:bodyPr/>
          <a:lstStyle/>
          <a:p>
            <a:r>
              <a:rPr lang="en-US" dirty="0" smtClean="0"/>
              <a:t>Widest Path via Python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267200"/>
            <a:ext cx="533400" cy="762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193143" y="1824335"/>
            <a:ext cx="693057" cy="4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3114" y="136267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Working set of nodes whose capacity is not finished being maximized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0480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dictionaries indexed by nodes for capacity and previous hop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65760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iteration loop. Assumes there will be a path from source to each node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4715470"/>
            <a:ext cx="3109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Finds the node in V with biggest capacity to source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3114" y="5524932"/>
            <a:ext cx="3109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step for capacity and previous hop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628" y="1029168"/>
            <a:ext cx="4556739" cy="525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>
            <a:stCxn id="26" idx="3"/>
          </p:cNvCxnSpPr>
          <p:nvPr/>
        </p:nvCxnSpPr>
        <p:spPr>
          <a:xfrm flipV="1">
            <a:off x="3338286" y="4343400"/>
            <a:ext cx="1462314" cy="6952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352800" y="5638800"/>
            <a:ext cx="1981200" cy="1524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52486" y="914400"/>
            <a:ext cx="1767114" cy="5334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803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Widest Path Results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5638800" cy="325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85" y="5065660"/>
            <a:ext cx="5652215" cy="164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410" y="2462212"/>
            <a:ext cx="295293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3200" y="1815881"/>
            <a:ext cx="2184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Shortest Paths from v1 for comparison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843" y="3886200"/>
            <a:ext cx="308995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45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need more path choices!</a:t>
            </a:r>
          </a:p>
          <a:p>
            <a:r>
              <a:rPr lang="en-US" dirty="0" smtClean="0"/>
              <a:t>Only concerned with “loopless paths” in data networks</a:t>
            </a:r>
          </a:p>
          <a:p>
            <a:pPr lvl="1"/>
            <a:r>
              <a:rPr lang="en-US" dirty="0" smtClean="0"/>
              <a:t>Otherwise we’d just be wasting bandwidth resources</a:t>
            </a:r>
          </a:p>
          <a:p>
            <a:r>
              <a:rPr lang="en-US" dirty="0" smtClean="0"/>
              <a:t>References</a:t>
            </a:r>
          </a:p>
          <a:p>
            <a:pPr lvl="1"/>
            <a:r>
              <a:rPr lang="en-US" dirty="0" smtClean="0">
                <a:hlinkClick r:id="rId2"/>
              </a:rPr>
              <a:t>https://en.wikipedia.org/wiki/K_shortest_path_routing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J. Hershberger, M. </a:t>
            </a:r>
            <a:r>
              <a:rPr lang="en-US" dirty="0" err="1" smtClean="0">
                <a:effectLst/>
              </a:rPr>
              <a:t>Maxel</a:t>
            </a:r>
            <a:r>
              <a:rPr lang="en-US" dirty="0" smtClean="0">
                <a:effectLst/>
              </a:rPr>
              <a:t>, and S. </a:t>
            </a:r>
            <a:r>
              <a:rPr lang="en-US" dirty="0" err="1" smtClean="0">
                <a:effectLst/>
              </a:rPr>
              <a:t>Suri</a:t>
            </a:r>
            <a:r>
              <a:rPr lang="en-US" dirty="0" smtClean="0">
                <a:effectLst/>
              </a:rPr>
              <a:t>, “Finding the </a:t>
            </a:r>
            <a:r>
              <a:rPr lang="en-US" i="1" dirty="0" smtClean="0">
                <a:effectLst/>
              </a:rPr>
              <a:t>k</a:t>
            </a:r>
            <a:r>
              <a:rPr lang="en-US" dirty="0" smtClean="0">
                <a:effectLst/>
              </a:rPr>
              <a:t> shortest simple paths: A new algorithm and its implementation,” </a:t>
            </a:r>
            <a:r>
              <a:rPr lang="en-US" i="1" dirty="0" smtClean="0">
                <a:effectLst/>
              </a:rPr>
              <a:t>ACM Trans. Algorithms</a:t>
            </a:r>
            <a:r>
              <a:rPr lang="en-US" dirty="0" smtClean="0">
                <a:effectLst/>
              </a:rPr>
              <a:t>, vol. 3, no. 4, p. 45, 2007.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9733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k-shortest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Yen 1971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 err="1"/>
              <a:t>kn</a:t>
            </a:r>
            <a:r>
              <a:rPr lang="en-US" dirty="0"/>
              <a:t>(</a:t>
            </a:r>
            <a:r>
              <a:rPr lang="en-US" i="1" dirty="0" err="1"/>
              <a:t>m</a:t>
            </a:r>
            <a:r>
              <a:rPr lang="en-US" dirty="0" err="1"/>
              <a:t>+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log </a:t>
            </a:r>
            <a:r>
              <a:rPr lang="en-US" i="1" dirty="0"/>
              <a:t>n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>
                <a:hlinkClick r:id="rId2"/>
              </a:rPr>
              <a:t>https://en.wikipedia.org/wiki/Yen%27s_algorithm</a:t>
            </a:r>
            <a:endParaRPr lang="en-US" dirty="0" smtClean="0"/>
          </a:p>
          <a:p>
            <a:r>
              <a:rPr lang="en-US" dirty="0" err="1" smtClean="0"/>
              <a:t>Katoh</a:t>
            </a:r>
            <a:r>
              <a:rPr lang="en-US" dirty="0" smtClean="0"/>
              <a:t> 1982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i="1" dirty="0"/>
              <a:t>m </a:t>
            </a:r>
            <a:r>
              <a:rPr lang="en-US" dirty="0"/>
              <a:t>+ </a:t>
            </a:r>
            <a:r>
              <a:rPr lang="en-US" i="1" dirty="0"/>
              <a:t>n </a:t>
            </a:r>
            <a:r>
              <a:rPr lang="en-US" dirty="0"/>
              <a:t>log </a:t>
            </a:r>
            <a:r>
              <a:rPr lang="en-US" i="1" dirty="0"/>
              <a:t>n</a:t>
            </a:r>
            <a:r>
              <a:rPr lang="en-US" dirty="0" smtClean="0"/>
              <a:t>))</a:t>
            </a:r>
          </a:p>
          <a:p>
            <a:r>
              <a:rPr lang="en-US" dirty="0" smtClean="0"/>
              <a:t>We’ll just use my “simplistic” implementation of Yen’s algorithm</a:t>
            </a:r>
          </a:p>
          <a:p>
            <a:pPr lvl="1"/>
            <a:r>
              <a:rPr lang="en-US" dirty="0" smtClean="0"/>
              <a:t>It’s based on section 4.1 (but not optimized) of: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E. Q. Martins and M. M. </a:t>
            </a:r>
            <a:r>
              <a:rPr lang="en-US" dirty="0" err="1" smtClean="0">
                <a:effectLst/>
              </a:rPr>
              <a:t>Pascoal</a:t>
            </a:r>
            <a:r>
              <a:rPr lang="en-US" dirty="0" smtClean="0">
                <a:effectLst/>
              </a:rPr>
              <a:t>, “A new implementation of Yen’s ranking loopless paths algorithm,” </a:t>
            </a:r>
            <a:r>
              <a:rPr lang="en-US" i="1" dirty="0" smtClean="0">
                <a:effectLst/>
              </a:rPr>
              <a:t>Quarterly Journal of the Belgian, French and Italian Operations Research Societies</a:t>
            </a:r>
            <a:r>
              <a:rPr lang="en-US" dirty="0" smtClean="0">
                <a:effectLst/>
              </a:rPr>
              <a:t>, vol. 1, no. 2, pp. 121–133, 2003.</a:t>
            </a:r>
          </a:p>
          <a:p>
            <a:pPr lvl="1"/>
            <a:r>
              <a:rPr lang="en-US" dirty="0" smtClean="0"/>
              <a:t>Available free from: </a:t>
            </a:r>
            <a:r>
              <a:rPr lang="en-US" dirty="0" smtClean="0">
                <a:hlinkClick r:id="rId3"/>
              </a:rPr>
              <a:t>https://estudogeral.sib.uc.pt/jspui/bitstream/10316/7763/1/obra.pdf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>
              <a:effectLst/>
            </a:endParaRP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58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it work?</a:t>
            </a:r>
          </a:p>
          <a:p>
            <a:pPr lvl="1"/>
            <a:r>
              <a:rPr lang="en-US" dirty="0" smtClean="0"/>
              <a:t>Starts with the shortest path</a:t>
            </a:r>
          </a:p>
          <a:p>
            <a:pPr lvl="1"/>
            <a:r>
              <a:rPr lang="en-US" dirty="0" smtClean="0"/>
              <a:t>Then looks at various “detours”</a:t>
            </a:r>
          </a:p>
          <a:p>
            <a:pPr lvl="1"/>
            <a:r>
              <a:rPr lang="en-US" dirty="0" smtClean="0"/>
              <a:t>Complications:</a:t>
            </a:r>
          </a:p>
          <a:p>
            <a:pPr lvl="2"/>
            <a:r>
              <a:rPr lang="en-US" dirty="0" smtClean="0"/>
              <a:t>How to make sure you look at the right set of “detours”</a:t>
            </a:r>
          </a:p>
          <a:p>
            <a:pPr lvl="2"/>
            <a:r>
              <a:rPr lang="en-US" dirty="0" smtClean="0"/>
              <a:t>How to avoid repeating the same “detours”</a:t>
            </a:r>
          </a:p>
          <a:p>
            <a:pPr lvl="2"/>
            <a:r>
              <a:rPr lang="en-US" dirty="0" smtClean="0"/>
              <a:t>How to be space efficient</a:t>
            </a:r>
          </a:p>
          <a:p>
            <a:pPr lvl="1"/>
            <a:r>
              <a:rPr lang="en-US" dirty="0" smtClean="0"/>
              <a:t>Not easy!</a:t>
            </a:r>
          </a:p>
          <a:p>
            <a:pPr lvl="2"/>
            <a:r>
              <a:rPr lang="en-US" dirty="0" smtClean="0"/>
              <a:t>Lucky for us others have done the work to make this efficient </a:t>
            </a:r>
            <a:r>
              <a:rPr lang="en-US" dirty="0" smtClean="0">
                <a:latin typeface="Times New Roman"/>
                <a:cs typeface="Times New Roman"/>
              </a:rPr>
              <a:t>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0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Shortest Path Techniques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Approach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Represent the network by a </a:t>
            </a:r>
            <a:r>
              <a:rPr lang="en-US" altLang="en-US" dirty="0" smtClean="0"/>
              <a:t>graph with “weights” or “costs” for links.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Types of Link Weights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link wt. = link miles =&gt;  route miles shortest path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link wt. = 1 =&gt; minimum hop count path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link wt. = </a:t>
            </a:r>
            <a:r>
              <a:rPr lang="en-US" altLang="en-US" i="1" dirty="0" err="1"/>
              <a:t>ln</a:t>
            </a:r>
            <a:r>
              <a:rPr lang="en-US" altLang="en-US" dirty="0"/>
              <a:t>(p</a:t>
            </a:r>
            <a:r>
              <a:rPr lang="en-US" altLang="en-US" baseline="-25000" dirty="0"/>
              <a:t>i</a:t>
            </a:r>
            <a:r>
              <a:rPr lang="en-US" altLang="en-US" dirty="0"/>
              <a:t>) , where p</a:t>
            </a:r>
            <a:r>
              <a:rPr lang="en-US" altLang="en-US" baseline="-25000" dirty="0"/>
              <a:t>i</a:t>
            </a:r>
            <a:r>
              <a:rPr lang="en-US" altLang="en-US" dirty="0"/>
              <a:t> is the probability of failure on a link </a:t>
            </a:r>
            <a:r>
              <a:rPr lang="en-US" altLang="en-US" i="1" dirty="0" err="1"/>
              <a:t>i</a:t>
            </a:r>
            <a:r>
              <a:rPr lang="en-US" altLang="en-US" dirty="0"/>
              <a:t>, =&gt; lowest probability of failure path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en-US" altLang="en-US" dirty="0"/>
              <a:t>Link wt. = inverse of link bandwidth, crude traffic engineering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5022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Network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8228"/>
            <a:ext cx="7315200" cy="549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752600" y="1694765"/>
            <a:ext cx="228600" cy="112463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3"/>
          </p:cNvCxnSpPr>
          <p:nvPr/>
        </p:nvCxnSpPr>
        <p:spPr>
          <a:xfrm>
            <a:off x="3581399" y="1371600"/>
            <a:ext cx="1447801" cy="60052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1600" y="1048434"/>
            <a:ext cx="22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20 shortest paths from n3 to n21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49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[{"capacity":10,"cost":291.9,"nodeList":["n3","n4","n6","n13","n21"]},</a:t>
            </a:r>
          </a:p>
          <a:p>
            <a:r>
              <a:rPr lang="pt-BR" dirty="0" smtClean="0"/>
              <a:t>{"capacity":10,"cost":316.1,"nodeList":["n3","n4","n8","n7","n13","n21"]},</a:t>
            </a:r>
          </a:p>
          <a:p>
            <a:r>
              <a:rPr lang="pt-BR" dirty="0" smtClean="0"/>
              <a:t>{"capacity":10,"cost":324.3,"nodeList":["n3","n4","n6","n7","n13","n21"]},</a:t>
            </a:r>
          </a:p>
          <a:p>
            <a:r>
              <a:rPr lang="pt-BR" dirty="0" smtClean="0"/>
              <a:t>{"capacity":10,"cost":334.4,"nodeList":["n3","n2","n4","n6","n13","n21"]},</a:t>
            </a:r>
          </a:p>
          <a:p>
            <a:r>
              <a:rPr lang="pt-BR" dirty="0" smtClean="0"/>
              <a:t>{"capacity":10,"cost":343.9,"nodeList":["n3","n4","n8","n7","n14","n13","n21"]},</a:t>
            </a:r>
          </a:p>
          <a:p>
            <a:r>
              <a:rPr lang="pt-BR" dirty="0" smtClean="0"/>
              <a:t>{"capacity":10,"cost":352.1,"nodeList":["n3","n4","n6","n7","n14","n13","n21"]},</a:t>
            </a:r>
          </a:p>
          <a:p>
            <a:r>
              <a:rPr lang="pt-BR" dirty="0" smtClean="0"/>
              <a:t>{"capacity":10,"cost":358.7,"nodeList":["n3","n2","n4","n8","n7","n13","n21"]},</a:t>
            </a:r>
          </a:p>
          <a:p>
            <a:r>
              <a:rPr lang="pt-BR" dirty="0" smtClean="0"/>
              <a:t>{"capacity":10,"cost":366.8,"nodeList":["n3","n2","n4","n6","n7","n13","n21"]},</a:t>
            </a:r>
          </a:p>
          <a:p>
            <a:r>
              <a:rPr lang="pt-BR" dirty="0" smtClean="0"/>
              <a:t>{"capacity":10,"cost":372.1,"nodeList":["n3","n4","n8","n7","n14","n22","n21"]},</a:t>
            </a:r>
          </a:p>
          <a:p>
            <a:r>
              <a:rPr lang="pt-BR" dirty="0" smtClean="0"/>
              <a:t>{"capacity":10,"cost":380.2,"nodeList":["n3","n4","n6","n7","n14","n22","n21"]},</a:t>
            </a:r>
          </a:p>
          <a:p>
            <a:r>
              <a:rPr lang="pt-BR" dirty="0" smtClean="0"/>
              <a:t>{"capacity":10,"cost":386.5"nodeList":["n3","n2","n4","n8","n7","n14","n13","n21"]},</a:t>
            </a:r>
          </a:p>
          <a:p>
            <a:r>
              <a:rPr lang="pt-BR" dirty="0" smtClean="0"/>
              <a:t>{"capacity":10,"cost":394.6,"nodeList":["n3","n2","n4","n6","n7","n14","n13","n21"]},</a:t>
            </a:r>
          </a:p>
          <a:p>
            <a:r>
              <a:rPr lang="pt-BR" dirty="0" smtClean="0"/>
              <a:t>{"capacity":10,"cost":395.4,"nodeList":["n3","n4","n8","n7","n6","n13","n21"]},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43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use in 20 shortest paths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705600" cy="512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126343" y="1923365"/>
            <a:ext cx="228600" cy="112463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7" idx="3"/>
          </p:cNvCxnSpPr>
          <p:nvPr/>
        </p:nvCxnSpPr>
        <p:spPr>
          <a:xfrm>
            <a:off x="3955142" y="1600200"/>
            <a:ext cx="1447801" cy="60052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5343" y="1277034"/>
            <a:ext cx="22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20 shortest paths from n3 to n21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Bellman-Ford Algorithm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Choose the </a:t>
            </a:r>
            <a:r>
              <a:rPr lang="en-US" altLang="en-US" sz="2400" i="1"/>
              <a:t>source</a:t>
            </a:r>
            <a:r>
              <a:rPr lang="en-US" altLang="en-US" sz="2400"/>
              <a:t> node, </a:t>
            </a:r>
            <a:r>
              <a:rPr lang="en-US" altLang="en-US" sz="2400" i="1"/>
              <a:t>s</a:t>
            </a:r>
            <a:r>
              <a:rPr lang="en-US" altLang="en-US" sz="24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We will find the shortest path from this node to all other nodes.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Let </a:t>
            </a:r>
            <a:r>
              <a:rPr lang="en-US" altLang="en-US" sz="2000" i="1"/>
              <a:t>w(</a:t>
            </a:r>
            <a:r>
              <a:rPr lang="en-US" altLang="en-US" sz="2000"/>
              <a:t>j, v</a:t>
            </a:r>
            <a:r>
              <a:rPr lang="en-US" altLang="en-US" sz="2000" i="1"/>
              <a:t>)</a:t>
            </a:r>
            <a:r>
              <a:rPr lang="en-US" altLang="en-US" sz="2000"/>
              <a:t> be the link weight from node </a:t>
            </a:r>
            <a:r>
              <a:rPr lang="en-US" altLang="en-US" sz="2000" i="1"/>
              <a:t>j</a:t>
            </a:r>
            <a:r>
              <a:rPr lang="en-US" altLang="en-US" sz="2000"/>
              <a:t> to node </a:t>
            </a:r>
            <a:r>
              <a:rPr lang="en-US" altLang="en-US" sz="2000" i="1"/>
              <a:t>v.</a:t>
            </a:r>
            <a:r>
              <a:rPr lang="en-US" altLang="en-US" sz="2000"/>
              <a:t> Denote the list of previous hop nodes by P</a:t>
            </a:r>
            <a:r>
              <a:rPr lang="en-US" altLang="en-US" sz="2000" baseline="-25000"/>
              <a:t>h</a:t>
            </a:r>
            <a:r>
              <a:rPr lang="en-US" altLang="en-US" sz="2000"/>
              <a:t>, each node except the source will have one previous hop node from the source.</a:t>
            </a:r>
            <a:endParaRPr lang="en-US" altLang="en-US" sz="2000" baseline="-25000"/>
          </a:p>
          <a:p>
            <a:pPr>
              <a:lnSpc>
                <a:spcPct val="90000"/>
              </a:lnSpc>
            </a:pPr>
            <a:r>
              <a:rPr lang="en-US" altLang="en-US" sz="240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Label, D</a:t>
            </a:r>
            <a:r>
              <a:rPr lang="en-US" altLang="en-US" sz="2000" baseline="-25000"/>
              <a:t>1</a:t>
            </a:r>
            <a:r>
              <a:rPr lang="en-US" altLang="en-US" sz="2000"/>
              <a:t>(s,</a:t>
            </a:r>
            <a:r>
              <a:rPr lang="en-US" altLang="en-US" sz="2000" i="1"/>
              <a:t>v</a:t>
            </a:r>
            <a:r>
              <a:rPr lang="en-US" altLang="en-US" sz="2000"/>
              <a:t>), all the non source nodes, </a:t>
            </a:r>
            <a:r>
              <a:rPr lang="en-US" altLang="en-US" sz="2000" i="1"/>
              <a:t>v</a:t>
            </a:r>
            <a:r>
              <a:rPr lang="en-US" altLang="en-US" sz="2000"/>
              <a:t>, with their weight to the source and previous hop by the source, if not connected to the source then D</a:t>
            </a:r>
            <a:r>
              <a:rPr lang="en-US" altLang="en-US" sz="2000" baseline="-25000"/>
              <a:t>1</a:t>
            </a:r>
            <a:r>
              <a:rPr lang="en-US" altLang="en-US" sz="2000"/>
              <a:t>(s,</a:t>
            </a:r>
            <a:r>
              <a:rPr lang="en-US" altLang="en-US" sz="2000" i="1"/>
              <a:t>v</a:t>
            </a:r>
            <a:r>
              <a:rPr lang="en-US" altLang="en-US" sz="2000"/>
              <a:t>) = </a:t>
            </a:r>
            <a:r>
              <a:rPr lang="en-US" altLang="en-US" sz="2000">
                <a:sym typeface="Symbol" pitchFamily="18" charset="2"/>
              </a:rPr>
              <a:t> and no previous hop. </a:t>
            </a: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400"/>
              <a:t>Repetition Step (updating the labels)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</a:t>
            </a:r>
            <a:r>
              <a:rPr lang="en-US" altLang="en-US" sz="2000" baseline="-25000"/>
              <a:t>k</a:t>
            </a:r>
            <a:r>
              <a:rPr lang="en-US" altLang="en-US" sz="2000"/>
              <a:t>(s,</a:t>
            </a:r>
            <a:r>
              <a:rPr lang="en-US" altLang="en-US" sz="2000" i="1"/>
              <a:t>v</a:t>
            </a:r>
            <a:r>
              <a:rPr lang="en-US" altLang="en-US" sz="2000"/>
              <a:t>) = min {over all other nodes </a:t>
            </a:r>
            <a:r>
              <a:rPr lang="en-US" altLang="en-US" sz="2000" i="1"/>
              <a:t>j</a:t>
            </a:r>
            <a:r>
              <a:rPr lang="en-US" altLang="en-US" sz="2000"/>
              <a:t>, D</a:t>
            </a:r>
            <a:r>
              <a:rPr lang="en-US" altLang="en-US" sz="2000" baseline="-25000"/>
              <a:t>k-1</a:t>
            </a:r>
            <a:r>
              <a:rPr lang="en-US" altLang="en-US" sz="2000"/>
              <a:t>(s, j) + w(j,v) }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Update the previous hop for node </a:t>
            </a:r>
            <a:r>
              <a:rPr lang="en-US" altLang="en-US" sz="2000" i="1"/>
              <a:t>v</a:t>
            </a:r>
            <a:r>
              <a:rPr lang="en-US" altLang="en-US" sz="2000"/>
              <a:t> with node </a:t>
            </a:r>
            <a:r>
              <a:rPr lang="en-US" altLang="en-US" sz="2000" i="1"/>
              <a:t>j</a:t>
            </a:r>
            <a:r>
              <a:rPr lang="en-US" altLang="en-US" sz="20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Algorithm converges when D</a:t>
            </a:r>
            <a:r>
              <a:rPr lang="en-US" altLang="en-US" sz="2000" baseline="-25000"/>
              <a:t>k</a:t>
            </a:r>
            <a:r>
              <a:rPr lang="en-US" altLang="en-US" sz="2000"/>
              <a:t>(s,</a:t>
            </a:r>
            <a:r>
              <a:rPr lang="en-US" altLang="en-US" sz="2000" i="1"/>
              <a:t>v</a:t>
            </a:r>
            <a:r>
              <a:rPr lang="en-US" altLang="en-US" sz="2000"/>
              <a:t>) = D</a:t>
            </a:r>
            <a:r>
              <a:rPr lang="en-US" altLang="en-US" sz="2000" baseline="-25000"/>
              <a:t>k-1</a:t>
            </a:r>
            <a:r>
              <a:rPr lang="en-US" altLang="en-US" sz="2000"/>
              <a:t>(s,</a:t>
            </a:r>
            <a:r>
              <a:rPr lang="en-US" altLang="en-US" sz="2000" i="1"/>
              <a:t>v</a:t>
            </a:r>
            <a:r>
              <a:rPr lang="en-US" altLang="en-US" sz="2000"/>
              <a:t>), and takes at most </a:t>
            </a:r>
            <a:r>
              <a:rPr lang="en-US" altLang="en-US" sz="2000" i="1"/>
              <a:t>N</a:t>
            </a:r>
            <a:r>
              <a:rPr lang="en-US" altLang="en-US" sz="2000"/>
              <a:t> iterations.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58674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distributed form of the Bellman-Ford Algorithm is used in RIPv2</a:t>
            </a:r>
            <a:r>
              <a:rPr lang="en-US" dirty="0" smtClean="0"/>
              <a:t>.  See RFC2453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tools.ietf.org/html/rfc2453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9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Bellman-Ford in Python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362908"/>
            <a:ext cx="5172075" cy="511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209800" y="3842266"/>
            <a:ext cx="1524000" cy="34873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93143" y="1824335"/>
            <a:ext cx="693057" cy="4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136267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a dictionary indexed by nodes for distance and previous hop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657600"/>
            <a:ext cx="310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iteration loop.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7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Bellman-Ford Example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3716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2000"/>
              <a:t>Choose v3 as the source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Iteration 1: labels = [4, </a:t>
            </a:r>
            <a:r>
              <a:rPr lang="en-US" altLang="en-US" sz="2000">
                <a:sym typeface="Symbol" pitchFamily="18" charset="2"/>
              </a:rPr>
              <a:t></a:t>
            </a:r>
            <a:r>
              <a:rPr lang="en-US" altLang="en-US" sz="2000"/>
              <a:t>, 0, 6, 3], Ph = [v3, x, v3, v3, v3]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Iteration 2: labels = [4, 7, 0, 4, 3], Ph = [v3, v1, v3, v5, v3]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Iteration 3: labels = [4, 6, 0, 4, 3], Ph = [v3, v4, v3, v5, v3]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Iteration 4: labels = [4, 6, 0, 4, 3], Ph = [v3, v4, v3, v5, v3] Converged!</a:t>
            </a:r>
          </a:p>
        </p:txBody>
      </p:sp>
      <p:pic>
        <p:nvPicPr>
          <p:cNvPr id="4403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3305175"/>
            <a:ext cx="5929312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59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Where’s the Path and Costs?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What does the label </a:t>
            </a:r>
            <a:r>
              <a:rPr lang="en-US" altLang="en-US" dirty="0" err="1"/>
              <a:t>D</a:t>
            </a:r>
            <a:r>
              <a:rPr lang="en-US" altLang="en-US" baseline="-25000" dirty="0" err="1"/>
              <a:t>k</a:t>
            </a:r>
            <a:r>
              <a:rPr lang="en-US" altLang="en-US" dirty="0"/>
              <a:t>(</a:t>
            </a:r>
            <a:r>
              <a:rPr lang="en-US" altLang="en-US" dirty="0" err="1"/>
              <a:t>s,</a:t>
            </a:r>
            <a:r>
              <a:rPr lang="en-US" altLang="en-US" i="1" dirty="0" err="1"/>
              <a:t>v</a:t>
            </a:r>
            <a:r>
              <a:rPr lang="en-US" altLang="en-US" dirty="0"/>
              <a:t>)  mean?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minimum cost from the source to node v in k steps.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When the algorithm converges then </a:t>
            </a:r>
            <a:r>
              <a:rPr lang="en-US" altLang="en-US" dirty="0" err="1"/>
              <a:t>D</a:t>
            </a:r>
            <a:r>
              <a:rPr lang="en-US" altLang="en-US" baseline="-25000" dirty="0" err="1"/>
              <a:t>k</a:t>
            </a:r>
            <a:r>
              <a:rPr lang="en-US" altLang="en-US" dirty="0"/>
              <a:t>(</a:t>
            </a:r>
            <a:r>
              <a:rPr lang="en-US" altLang="en-US" dirty="0" err="1"/>
              <a:t>s,</a:t>
            </a:r>
            <a:r>
              <a:rPr lang="en-US" altLang="en-US" i="1" dirty="0" err="1"/>
              <a:t>v</a:t>
            </a:r>
            <a:r>
              <a:rPr lang="en-US" altLang="en-US" dirty="0"/>
              <a:t>) is the minimum cost regardless of steps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How do I find the shortest path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Walk back through the previous hop list to the source.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 </a:t>
            </a:r>
            <a:r>
              <a:rPr lang="en-US" altLang="en-US" dirty="0" err="1"/>
              <a:t>Ph</a:t>
            </a:r>
            <a:r>
              <a:rPr lang="en-US" altLang="en-US" dirty="0"/>
              <a:t> = [v3, v4, v3, v5, v3] , source is v3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v1: Path {v1, v3}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v2: Path {v2, v4, v5, v3}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v3: Source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v4: Path {v4, v5, v3}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v5: Path {v5, v3}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193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Bellman-Ford Results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09600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2000"/>
              <a:t>Produces a tree of shortest paths from the source.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Note that this won’t necessarily be a minimum weight spanning tree.  This is a different algorithm than that used for spanning trees in bridges.</a:t>
            </a:r>
          </a:p>
        </p:txBody>
      </p:sp>
      <p:pic>
        <p:nvPicPr>
          <p:cNvPr id="442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5" y="2697163"/>
            <a:ext cx="6530975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0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The Dijkstra’s Algorithm (used in OSPF)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altLang="en-US" sz="2400"/>
              <a:t>Choose the </a:t>
            </a:r>
            <a:r>
              <a:rPr lang="en-US" altLang="en-US" sz="2400" i="1"/>
              <a:t>source</a:t>
            </a:r>
            <a:r>
              <a:rPr lang="en-US" altLang="en-US" sz="2400"/>
              <a:t> node, </a:t>
            </a:r>
            <a:r>
              <a:rPr lang="en-US" altLang="en-US" sz="2400" i="1"/>
              <a:t>s</a:t>
            </a:r>
            <a:r>
              <a:rPr lang="en-US" altLang="en-US" sz="2400"/>
              <a:t>.</a:t>
            </a:r>
          </a:p>
          <a:p>
            <a:pPr lvl="1"/>
            <a:r>
              <a:rPr lang="en-US" altLang="en-US" sz="2000"/>
              <a:t>We will find the shortest path from this node to all other nodes.</a:t>
            </a:r>
          </a:p>
          <a:p>
            <a:pPr lvl="1"/>
            <a:r>
              <a:rPr lang="en-US" altLang="en-US" sz="2000"/>
              <a:t>Let </a:t>
            </a:r>
            <a:r>
              <a:rPr lang="en-US" altLang="en-US" sz="2000" i="1"/>
              <a:t>w(</a:t>
            </a:r>
            <a:r>
              <a:rPr lang="en-US" altLang="en-US" sz="2000"/>
              <a:t>j, v</a:t>
            </a:r>
            <a:r>
              <a:rPr lang="en-US" altLang="en-US" sz="2000" i="1"/>
              <a:t>)</a:t>
            </a:r>
            <a:r>
              <a:rPr lang="en-US" altLang="en-US" sz="2000"/>
              <a:t> be the link weight from node </a:t>
            </a:r>
            <a:r>
              <a:rPr lang="en-US" altLang="en-US" sz="2000" i="1"/>
              <a:t>j</a:t>
            </a:r>
            <a:r>
              <a:rPr lang="en-US" altLang="en-US" sz="2000"/>
              <a:t> to node </a:t>
            </a:r>
            <a:r>
              <a:rPr lang="en-US" altLang="en-US" sz="2000" i="1"/>
              <a:t>v.</a:t>
            </a:r>
            <a:r>
              <a:rPr lang="en-US" altLang="en-US" sz="2000"/>
              <a:t> Denote the list of previous hop nodes by P</a:t>
            </a:r>
            <a:r>
              <a:rPr lang="en-US" altLang="en-US" sz="2000" baseline="-25000"/>
              <a:t>h</a:t>
            </a:r>
            <a:r>
              <a:rPr lang="en-US" altLang="en-US" sz="2000"/>
              <a:t>, each node except the source will have one previous hop node from the source. Let </a:t>
            </a:r>
            <a:r>
              <a:rPr lang="en-US" altLang="en-US" sz="2000" b="1" i="1"/>
              <a:t>V</a:t>
            </a:r>
            <a:r>
              <a:rPr lang="en-US" altLang="en-US" sz="2000"/>
              <a:t> be the nodes of the graph and </a:t>
            </a:r>
            <a:r>
              <a:rPr lang="en-US" altLang="en-US" sz="2000" b="1" i="1"/>
              <a:t>T</a:t>
            </a:r>
            <a:r>
              <a:rPr lang="en-US" altLang="en-US" sz="2000"/>
              <a:t> a set of nodes that we construct.</a:t>
            </a:r>
          </a:p>
          <a:p>
            <a:r>
              <a:rPr lang="en-US" altLang="en-US" sz="2400"/>
              <a:t>Initialization</a:t>
            </a:r>
          </a:p>
          <a:p>
            <a:pPr lvl="1"/>
            <a:r>
              <a:rPr lang="en-US" altLang="en-US" sz="2000"/>
              <a:t> Set </a:t>
            </a:r>
            <a:r>
              <a:rPr lang="en-US" altLang="en-US" sz="2000" b="1" i="1"/>
              <a:t>T</a:t>
            </a:r>
            <a:r>
              <a:rPr lang="en-US" altLang="en-US" sz="2000"/>
              <a:t> = {s}. D(s,s) = 0, for v </a:t>
            </a:r>
            <a:r>
              <a:rPr lang="en-US" altLang="en-US" sz="2000">
                <a:sym typeface="Symbol" pitchFamily="18" charset="2"/>
              </a:rPr>
              <a:t> s, </a:t>
            </a:r>
            <a:r>
              <a:rPr lang="en-US" altLang="en-US" sz="2000"/>
              <a:t>D(s, v) = w(s, v).</a:t>
            </a:r>
          </a:p>
          <a:p>
            <a:r>
              <a:rPr lang="en-US" altLang="en-US" sz="2400"/>
              <a:t>Repetition Step (while </a:t>
            </a:r>
            <a:r>
              <a:rPr lang="en-US" altLang="en-US" sz="2400" i="1"/>
              <a:t>T</a:t>
            </a:r>
            <a:r>
              <a:rPr lang="en-US" altLang="en-US" sz="2400"/>
              <a:t> </a:t>
            </a:r>
            <a:r>
              <a:rPr lang="en-US" altLang="en-US" sz="2400">
                <a:sym typeface="Symbol" pitchFamily="18" charset="2"/>
              </a:rPr>
              <a:t> </a:t>
            </a:r>
            <a:r>
              <a:rPr lang="en-US" altLang="en-US" sz="2400" i="1">
                <a:sym typeface="Symbol" pitchFamily="18" charset="2"/>
              </a:rPr>
              <a:t>V</a:t>
            </a:r>
            <a:r>
              <a:rPr lang="en-US" altLang="en-US" sz="2400"/>
              <a:t>)</a:t>
            </a:r>
          </a:p>
          <a:p>
            <a:pPr lvl="1"/>
            <a:r>
              <a:rPr lang="en-US" altLang="en-US" sz="2000"/>
              <a:t>find u </a:t>
            </a:r>
            <a:r>
              <a:rPr lang="en-US" altLang="en-US" sz="2000">
                <a:sym typeface="Symbol" pitchFamily="18" charset="2"/>
              </a:rPr>
              <a:t></a:t>
            </a:r>
            <a:r>
              <a:rPr lang="en-US" altLang="en-US" sz="2000"/>
              <a:t> </a:t>
            </a:r>
            <a:r>
              <a:rPr lang="en-US" altLang="en-US" sz="2000" b="1" i="1"/>
              <a:t>T</a:t>
            </a:r>
            <a:r>
              <a:rPr lang="en-US" altLang="en-US" sz="2000"/>
              <a:t> such that D(s, u) &lt;= D(s, v) for all v </a:t>
            </a:r>
            <a:r>
              <a:rPr lang="en-US" altLang="en-US" sz="2000">
                <a:sym typeface="Symbol" pitchFamily="18" charset="2"/>
              </a:rPr>
              <a:t></a:t>
            </a:r>
            <a:r>
              <a:rPr lang="en-US" altLang="en-US" sz="2000"/>
              <a:t> </a:t>
            </a:r>
            <a:r>
              <a:rPr lang="en-US" altLang="en-US" sz="2000" b="1" i="1"/>
              <a:t>T</a:t>
            </a:r>
            <a:r>
              <a:rPr lang="en-US" altLang="en-US" sz="2000" i="1"/>
              <a:t>;</a:t>
            </a:r>
          </a:p>
          <a:p>
            <a:pPr lvl="1"/>
            <a:r>
              <a:rPr lang="en-US" altLang="en-US" sz="2000"/>
              <a:t>add the node u to </a:t>
            </a:r>
            <a:r>
              <a:rPr lang="en-US" altLang="en-US" sz="2000" b="1" i="1"/>
              <a:t>T</a:t>
            </a:r>
            <a:r>
              <a:rPr lang="en-US" altLang="en-US" sz="2000"/>
              <a:t> and update the labels as follows</a:t>
            </a:r>
          </a:p>
          <a:p>
            <a:pPr lvl="1"/>
            <a:r>
              <a:rPr lang="en-US" altLang="en-US" sz="2000"/>
              <a:t>for all v </a:t>
            </a:r>
            <a:r>
              <a:rPr lang="en-US" altLang="en-US" sz="2000">
                <a:sym typeface="Symbol" pitchFamily="18" charset="2"/>
              </a:rPr>
              <a:t></a:t>
            </a:r>
            <a:r>
              <a:rPr lang="en-US" altLang="en-US" sz="2000"/>
              <a:t> </a:t>
            </a:r>
            <a:r>
              <a:rPr lang="en-US" altLang="en-US" sz="2000" b="1" i="1"/>
              <a:t>T </a:t>
            </a:r>
            <a:r>
              <a:rPr lang="en-US" altLang="en-US" sz="2000"/>
              <a:t>(updated) if D(s, v) &gt; D(s, u) + w(u, v) then update label D(s, v) and previous hop, i.e., D(s, v) = D(s,u) + w(u,v) and previous hop for node v = u.</a:t>
            </a:r>
            <a:endParaRPr lang="en-US" altLang="en-US" sz="2000" b="1" i="1"/>
          </a:p>
        </p:txBody>
      </p:sp>
    </p:spTree>
    <p:extLst>
      <p:ext uri="{BB962C8B-B14F-4D97-AF65-F5344CB8AC3E}">
        <p14:creationId xmlns:p14="http://schemas.microsoft.com/office/powerpoint/2010/main" val="320186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 Python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1066800"/>
            <a:ext cx="5329237" cy="555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352800" y="4267200"/>
            <a:ext cx="533400" cy="762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6" idx="3"/>
          </p:cNvCxnSpPr>
          <p:nvPr/>
        </p:nvCxnSpPr>
        <p:spPr>
          <a:xfrm flipV="1">
            <a:off x="3338286" y="4619032"/>
            <a:ext cx="990600" cy="41960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652486" y="914400"/>
            <a:ext cx="1233714" cy="14478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52486" y="914400"/>
            <a:ext cx="1081314" cy="5334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193143" y="1824335"/>
            <a:ext cx="693057" cy="4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3114" y="136267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Working set of nodes whose distance is not finished being minimized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0480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a dictionary indexed by nodes for distance and previous hop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657600"/>
            <a:ext cx="3109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iteration loop. Assumes there will be a path from source to each node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4715470"/>
            <a:ext cx="3109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Finds the node in V with smallest distance to source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352800" y="5791200"/>
            <a:ext cx="1295400" cy="1137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114" y="5524932"/>
            <a:ext cx="3109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step for distance and previous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3415</TotalTime>
  <Words>2138</Words>
  <Application>Microsoft Office PowerPoint</Application>
  <PresentationFormat>On-screen Show (4:3)</PresentationFormat>
  <Paragraphs>155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Shortest Path Algorithm Review and the k-shortest path Algorithm</vt:lpstr>
      <vt:lpstr>Shortest Path Techniques</vt:lpstr>
      <vt:lpstr>The Bellman-Ford Algorithm</vt:lpstr>
      <vt:lpstr>Bellman-Ford in Python</vt:lpstr>
      <vt:lpstr>Bellman-Ford Example</vt:lpstr>
      <vt:lpstr>Where’s the Path and Costs?</vt:lpstr>
      <vt:lpstr>Example Bellman-Ford Results</vt:lpstr>
      <vt:lpstr>The Dijkstra’s Algorithm (used in OSPF)</vt:lpstr>
      <vt:lpstr>In Python</vt:lpstr>
      <vt:lpstr>Dijkstra Example</vt:lpstr>
      <vt:lpstr>Where’s the Path and Costs?</vt:lpstr>
      <vt:lpstr>Example Dijkstra Results</vt:lpstr>
      <vt:lpstr>Widest Paths?</vt:lpstr>
      <vt:lpstr>Widest Path via Dijkstra’s Algorithm</vt:lpstr>
      <vt:lpstr>Widest Path via Python</vt:lpstr>
      <vt:lpstr>Example Widest Path Results</vt:lpstr>
      <vt:lpstr>K-shortest Paths</vt:lpstr>
      <vt:lpstr>Performance of k-shortest paths</vt:lpstr>
      <vt:lpstr>K-shortest paths</vt:lpstr>
      <vt:lpstr>Example Network</vt:lpstr>
      <vt:lpstr>Example</vt:lpstr>
      <vt:lpstr>Link use in 20 shortest paths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Shortest Path Algorithm Review</dc:title>
  <dc:creator>Dr. Greg M. Bernstein</dc:creator>
  <cp:lastModifiedBy>Dr. Greg M. Bernstein</cp:lastModifiedBy>
  <cp:revision>25</cp:revision>
  <dcterms:created xsi:type="dcterms:W3CDTF">2014-04-12T21:10:33Z</dcterms:created>
  <dcterms:modified xsi:type="dcterms:W3CDTF">2014-06-13T18:15:46Z</dcterms:modified>
</cp:coreProperties>
</file>