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7"/>
  </p:notes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0" r:id="rId9"/>
    <p:sldId id="265" r:id="rId10"/>
    <p:sldId id="266" r:id="rId11"/>
    <p:sldId id="267" r:id="rId12"/>
    <p:sldId id="268" r:id="rId13"/>
    <p:sldId id="269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71" r:id="rId22"/>
    <p:sldId id="270" r:id="rId23"/>
    <p:sldId id="272" r:id="rId24"/>
    <p:sldId id="273" r:id="rId25"/>
    <p:sldId id="27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6D045"/>
    <a:srgbClr val="29DD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0" d="100"/>
          <a:sy n="70" d="100"/>
        </p:scale>
        <p:origin x="-510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CFB5AB-0469-4F32-A8EE-02221D2C068B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787550-DF3D-480E-A270-94776B59BB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27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787550-DF3D-480E-A270-94776B59BBF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41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39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00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58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343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3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8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44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69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91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8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DF48E-68A1-48B8-ACED-50F150376B6A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8540D-79B9-4723-AD4E-4E6CE15806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19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grotto-networking.com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Kirchhoff's_theore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datatracker.ietf.org/wg/trill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5556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6325#section-1.1" TargetMode="External"/><Relationship Id="rId2" Type="http://schemas.openxmlformats.org/officeDocument/2006/relationships/hyperlink" Target="http://tools.ietf.org/html/rfc6325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tf.org/rfc/rfc3251.txt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IEEE_802.1aq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S-IS" TargetMode="External"/><Relationship Id="rId2" Type="http://schemas.openxmlformats.org/officeDocument/2006/relationships/hyperlink" Target="https://en.wikipedia.org/wiki/IEEE_802.1a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ools.ietf.org/html/rfc6329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3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1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196" y="0"/>
            <a:ext cx="9125803" cy="6858000"/>
          </a:xfrm>
          <a:prstGeom prst="rect">
            <a:avLst/>
          </a:prstGeom>
          <a:blipFill dpi="0" rotWithShape="1">
            <a:blip r:embed="rId3">
              <a:alphaModFix amt="14000"/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4897" y="1752600"/>
            <a:ext cx="7772400" cy="1470025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Shortest Path </a:t>
            </a:r>
            <a:r>
              <a:rPr lang="en-US" b="1" i="1" dirty="0" smtClean="0"/>
              <a:t>Network Design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</a:rPr>
              <a:t>Dr. Greg </a:t>
            </a:r>
            <a:r>
              <a:rPr lang="en-US" b="1" i="1" dirty="0" smtClean="0">
                <a:solidFill>
                  <a:srgbClr val="0070C0"/>
                </a:solidFill>
              </a:rPr>
              <a:t>Bernstein</a:t>
            </a:r>
          </a:p>
          <a:p>
            <a:r>
              <a:rPr lang="en-US" b="1" i="1" dirty="0" smtClean="0">
                <a:solidFill>
                  <a:srgbClr val="0070C0"/>
                </a:solidFill>
              </a:rPr>
              <a:t>Grotto Networking</a:t>
            </a:r>
            <a:endParaRPr lang="en-US" b="1" i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66687" y="6084332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hlinkClick r:id="rId4"/>
              </a:rPr>
              <a:t>www.grotto-networking.com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3305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 in Datagram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Prevention</a:t>
            </a:r>
          </a:p>
          <a:p>
            <a:pPr lvl="1"/>
            <a:r>
              <a:rPr lang="en-US" dirty="0" smtClean="0"/>
              <a:t>IP: make sure “paths” to every destination resulting from routing tables are loop free </a:t>
            </a:r>
            <a:r>
              <a:rPr lang="en-US" dirty="0" smtClean="0">
                <a:sym typeface="Wingdings" panose="05000000000000000000" pitchFamily="2" charset="2"/>
              </a:rPr>
              <a:t> form a tree.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Ethernet (</a:t>
            </a:r>
            <a:r>
              <a:rPr lang="en-US" i="1" dirty="0" smtClean="0">
                <a:sym typeface="Wingdings" panose="05000000000000000000" pitchFamily="2" charset="2"/>
              </a:rPr>
              <a:t>learning bridge control plane</a:t>
            </a:r>
            <a:r>
              <a:rPr lang="en-US" dirty="0" smtClean="0">
                <a:sym typeface="Wingdings" panose="05000000000000000000" pitchFamily="2" charset="2"/>
              </a:rPr>
              <a:t>): Reduce network to a tree topology, i.e., disable some links (but this throws away bandwidth)</a:t>
            </a:r>
            <a:endParaRPr lang="en-US" dirty="0" smtClean="0"/>
          </a:p>
          <a:p>
            <a:r>
              <a:rPr lang="en-US" dirty="0" smtClean="0"/>
              <a:t>Mitigation</a:t>
            </a:r>
          </a:p>
          <a:p>
            <a:pPr lvl="1"/>
            <a:r>
              <a:rPr lang="en-US" dirty="0" smtClean="0"/>
              <a:t>IP has a Time to Live (TTL) counter that is decremented at each hop</a:t>
            </a:r>
          </a:p>
          <a:p>
            <a:pPr lvl="1"/>
            <a:r>
              <a:rPr lang="en-US" dirty="0" smtClean="0"/>
              <a:t>Ethernet frames do not have a TTL counter</a:t>
            </a:r>
          </a:p>
        </p:txBody>
      </p:sp>
    </p:spTree>
    <p:extLst>
      <p:ext uri="{BB962C8B-B14F-4D97-AF65-F5344CB8AC3E}">
        <p14:creationId xmlns:p14="http://schemas.microsoft.com/office/powerpoint/2010/main" val="57132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 for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spanning tree for a connected graph contains all the nodes and no loops</a:t>
            </a:r>
          </a:p>
          <a:p>
            <a:pPr lvl="1"/>
            <a:r>
              <a:rPr lang="en-US" dirty="0" smtClean="0"/>
              <a:t>Just “enough” of the links are kept for connectivity</a:t>
            </a:r>
          </a:p>
          <a:p>
            <a:pPr lvl="1"/>
            <a:r>
              <a:rPr lang="en-US" dirty="0" smtClean="0"/>
              <a:t>Can compute the number of spanning trees </a:t>
            </a:r>
            <a:r>
              <a:rPr lang="en-US" dirty="0"/>
              <a:t>via Kirchhoff's matrix tree </a:t>
            </a:r>
            <a:r>
              <a:rPr lang="en-US" dirty="0" smtClean="0"/>
              <a:t>theorem (</a:t>
            </a:r>
            <a:r>
              <a:rPr lang="en-US" dirty="0">
                <a:hlinkClick r:id="rId2"/>
              </a:rPr>
              <a:t>https://en.wikipedia.org/wiki/Kirchhoff%27s_theorem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Implications</a:t>
            </a:r>
          </a:p>
          <a:p>
            <a:pPr lvl="1"/>
            <a:r>
              <a:rPr lang="en-US" dirty="0" smtClean="0"/>
              <a:t>Ethernet (learning bridge) must select </a:t>
            </a:r>
            <a:r>
              <a:rPr lang="en-US" b="1" i="1" dirty="0" smtClean="0"/>
              <a:t>one tree </a:t>
            </a:r>
            <a:r>
              <a:rPr lang="en-US" dirty="0" smtClean="0"/>
              <a:t>for network topology (determines all paths)</a:t>
            </a:r>
          </a:p>
          <a:p>
            <a:pPr lvl="1"/>
            <a:r>
              <a:rPr lang="en-US" dirty="0" smtClean="0"/>
              <a:t>IP must select one tree for each destination –N trees</a:t>
            </a:r>
            <a:r>
              <a:rPr lang="en-US" dirty="0"/>
              <a:t> </a:t>
            </a:r>
            <a:r>
              <a:rPr lang="en-US" dirty="0" smtClean="0"/>
              <a:t>total – (determines all paths to the destination)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66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 for Paths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9600"/>
          </a:xfrm>
        </p:spPr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8113" y="2971800"/>
            <a:ext cx="3417087" cy="2353453"/>
            <a:chOff x="0" y="1066800"/>
            <a:chExt cx="4407687" cy="2852260"/>
          </a:xfrm>
        </p:grpSpPr>
        <p:sp>
          <p:nvSpPr>
            <p:cNvPr id="5" name="Oval 4"/>
            <p:cNvSpPr/>
            <p:nvPr/>
          </p:nvSpPr>
          <p:spPr>
            <a:xfrm>
              <a:off x="3980109" y="1195884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N7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3980109" y="2834865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N6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855909" y="1453040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N3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0" y="2590800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N2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2415326" y="1233700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N4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2117192" y="3619500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N5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40217" y="3559550"/>
              <a:ext cx="340217" cy="29956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1100" b="1" dirty="0" smtClean="0">
                  <a:solidFill>
                    <a:schemeClr val="tx1"/>
                  </a:solidFill>
                  <a:latin typeface="Arial Narrow" pitchFamily="34" charset="0"/>
                  <a:cs typeface="Arial" pitchFamily="34" charset="0"/>
                </a:rPr>
                <a:t>N1</a:t>
              </a:r>
              <a:endParaRPr lang="en-US" sz="1100" b="1" dirty="0">
                <a:solidFill>
                  <a:schemeClr val="tx1"/>
                </a:solidFill>
                <a:latin typeface="Arial Narrow" pitchFamily="34" charset="0"/>
                <a:cs typeface="Arial" pitchFamily="34" charset="0"/>
              </a:endParaRPr>
            </a:p>
          </p:txBody>
        </p:sp>
        <p:cxnSp>
          <p:nvCxnSpPr>
            <p:cNvPr id="12" name="Straight Connector 11"/>
            <p:cNvCxnSpPr>
              <a:stCxn id="10" idx="6"/>
              <a:endCxn id="6" idx="3"/>
            </p:cNvCxnSpPr>
            <p:nvPr/>
          </p:nvCxnSpPr>
          <p:spPr>
            <a:xfrm flipV="1">
              <a:off x="2457409" y="3090555"/>
              <a:ext cx="1572524" cy="67872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11" idx="6"/>
              <a:endCxn id="10" idx="2"/>
            </p:cNvCxnSpPr>
            <p:nvPr/>
          </p:nvCxnSpPr>
          <p:spPr>
            <a:xfrm>
              <a:off x="680434" y="3709330"/>
              <a:ext cx="1436758" cy="59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8" idx="4"/>
              <a:endCxn id="11" idx="0"/>
            </p:cNvCxnSpPr>
            <p:nvPr/>
          </p:nvCxnSpPr>
          <p:spPr>
            <a:xfrm>
              <a:off x="170109" y="2890360"/>
              <a:ext cx="340217" cy="6691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7" idx="2"/>
              <a:endCxn id="8" idx="7"/>
            </p:cNvCxnSpPr>
            <p:nvPr/>
          </p:nvCxnSpPr>
          <p:spPr>
            <a:xfrm flipH="1">
              <a:off x="290393" y="1602820"/>
              <a:ext cx="565516" cy="10318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9" idx="2"/>
              <a:endCxn id="7" idx="6"/>
            </p:cNvCxnSpPr>
            <p:nvPr/>
          </p:nvCxnSpPr>
          <p:spPr>
            <a:xfrm flipH="1">
              <a:off x="1196126" y="1383480"/>
              <a:ext cx="1219200" cy="2193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10" idx="7"/>
              <a:endCxn id="9" idx="4"/>
            </p:cNvCxnSpPr>
            <p:nvPr/>
          </p:nvCxnSpPr>
          <p:spPr>
            <a:xfrm flipV="1">
              <a:off x="2407585" y="1533260"/>
              <a:ext cx="177850" cy="213011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5" idx="3"/>
              <a:endCxn id="6" idx="0"/>
            </p:cNvCxnSpPr>
            <p:nvPr/>
          </p:nvCxnSpPr>
          <p:spPr>
            <a:xfrm>
              <a:off x="4029933" y="1451574"/>
              <a:ext cx="120285" cy="138329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3"/>
              <a:endCxn id="8" idx="6"/>
            </p:cNvCxnSpPr>
            <p:nvPr/>
          </p:nvCxnSpPr>
          <p:spPr>
            <a:xfrm flipH="1">
              <a:off x="340217" y="1489390"/>
              <a:ext cx="2124933" cy="125119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5" idx="3"/>
              <a:endCxn id="10" idx="7"/>
            </p:cNvCxnSpPr>
            <p:nvPr/>
          </p:nvCxnSpPr>
          <p:spPr>
            <a:xfrm flipH="1">
              <a:off x="2407585" y="1451574"/>
              <a:ext cx="1622348" cy="221179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6"/>
              <a:endCxn id="5" idx="2"/>
            </p:cNvCxnSpPr>
            <p:nvPr/>
          </p:nvCxnSpPr>
          <p:spPr>
            <a:xfrm flipV="1">
              <a:off x="2755543" y="1345664"/>
              <a:ext cx="1224566" cy="378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340218" y="2984645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L1</a:t>
              </a:r>
              <a:endParaRPr lang="en-US" sz="14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580731" y="1902023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L2</a:t>
              </a:r>
              <a:endParaRPr lang="en-US" sz="14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219953" y="3420253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L3</a:t>
              </a:r>
              <a:endParaRPr lang="en-US" sz="14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571331" y="1219200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L4</a:t>
              </a:r>
              <a:endParaRPr lang="en-US" sz="14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145132" y="2320751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L5</a:t>
              </a:r>
              <a:endParaRPr lang="en-US" sz="14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19131" y="1066800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L6</a:t>
              </a:r>
              <a:endParaRPr lang="en-US" sz="14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348835" y="3291730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L7</a:t>
              </a:r>
              <a:endParaRPr lang="en-US" sz="14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056309" y="2209800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L8</a:t>
              </a:r>
              <a:endParaRPr lang="en-US" sz="14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228366" y="2208311"/>
              <a:ext cx="3513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L9</a:t>
              </a:r>
              <a:endParaRPr lang="en-US" sz="14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989509" y="2072225"/>
              <a:ext cx="4427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L11</a:t>
              </a:r>
              <a:endParaRPr lang="en-US" sz="1400" dirty="0"/>
            </a:p>
          </p:txBody>
        </p:sp>
      </p:grpSp>
      <p:pic>
        <p:nvPicPr>
          <p:cNvPr id="3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15" r="5442"/>
          <a:stretch/>
        </p:blipFill>
        <p:spPr bwMode="auto">
          <a:xfrm>
            <a:off x="3942608" y="2519921"/>
            <a:ext cx="5048991" cy="390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181103" y="2159127"/>
                <a:ext cx="4572000" cy="3693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𝑁𝑢𝑚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𝑇𝑟𝑒𝑒𝑠</m:t>
                          </m:r>
                        </m:sub>
                      </m:sSub>
                      <m:r>
                        <a:rPr lang="en-US" i="1">
                          <a:latin typeface="Cambria Math"/>
                          <a:ea typeface="Cambria Math"/>
                        </a:rPr>
                        <m:t>≈1.0303×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23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103" y="2159127"/>
                <a:ext cx="457200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1591616" y="2133600"/>
            <a:ext cx="9991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79 trees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50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Trees for Paths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Too many trees?</a:t>
            </a:r>
          </a:p>
          <a:p>
            <a:pPr lvl="1"/>
            <a:r>
              <a:rPr lang="en-US" dirty="0" smtClean="0"/>
              <a:t>Want to make a “good” choice so choose shortest path trees</a:t>
            </a:r>
          </a:p>
          <a:p>
            <a:r>
              <a:rPr lang="en-US" dirty="0" smtClean="0"/>
              <a:t>IP Routing</a:t>
            </a:r>
          </a:p>
          <a:p>
            <a:pPr lvl="1"/>
            <a:r>
              <a:rPr lang="en-US" dirty="0" smtClean="0"/>
              <a:t>Open Shortest Path First (OSPF) routing protocol</a:t>
            </a:r>
          </a:p>
          <a:p>
            <a:pPr lvl="1"/>
            <a:r>
              <a:rPr lang="en-US" dirty="0" smtClean="0"/>
              <a:t>IS-IS routing protocol</a:t>
            </a:r>
          </a:p>
          <a:p>
            <a:r>
              <a:rPr lang="en-US" dirty="0" smtClean="0"/>
              <a:t>Ethernet (beyond </a:t>
            </a:r>
            <a:r>
              <a:rPr lang="en-US" i="1" dirty="0" smtClean="0"/>
              <a:t>learning bridge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Shortest Path Bridging (IEEE 802.1aq-2012)</a:t>
            </a:r>
          </a:p>
          <a:p>
            <a:pPr lvl="1"/>
            <a:r>
              <a:rPr lang="en-US" dirty="0" smtClean="0"/>
              <a:t>TRILL (Transparent Interconnection of Lots of Links) IETF working </a:t>
            </a:r>
            <a:r>
              <a:rPr lang="en-US" dirty="0"/>
              <a:t>group -- </a:t>
            </a:r>
            <a:r>
              <a:rPr lang="en-US" dirty="0">
                <a:hlinkClick r:id="rId2"/>
              </a:rPr>
              <a:t>http://datatracker.ietf.org/wg/trill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78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TRILL </a:t>
            </a:r>
            <a:r>
              <a:rPr lang="en-US" dirty="0" smtClean="0">
                <a:hlinkClick r:id="rId2"/>
              </a:rPr>
              <a:t>RFC5556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Abstract </a:t>
            </a:r>
            <a:endParaRPr lang="en-US" dirty="0" smtClean="0"/>
          </a:p>
          <a:p>
            <a:pPr lvl="1"/>
            <a:r>
              <a:rPr lang="en-US" dirty="0" smtClean="0"/>
              <a:t>Current </a:t>
            </a:r>
            <a:r>
              <a:rPr lang="en-US" dirty="0"/>
              <a:t>IEEE 802.1 LANs use spanning tree protocols that have a number of challenges. These protocols need to strictly </a:t>
            </a:r>
            <a:r>
              <a:rPr lang="en-US" b="1" i="1" dirty="0"/>
              <a:t>avoid loops</a:t>
            </a:r>
            <a:r>
              <a:rPr lang="en-US" dirty="0"/>
              <a:t>, even temporary ones, during route propagation, because of the </a:t>
            </a:r>
            <a:r>
              <a:rPr lang="en-US" i="1" dirty="0"/>
              <a:t>lack of header loop detection support</a:t>
            </a:r>
            <a:r>
              <a:rPr lang="en-US" dirty="0"/>
              <a:t>. Routing tends not to take full advantage of alternate paths, or even non-overlapping pairwise paths (in the case of spanning trees). This document addresses these concerns and suggests applying modern network-layer routing protocols at the link layer.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5906869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J. Touch, R. Perlman, RFC5556, </a:t>
            </a:r>
            <a:r>
              <a:rPr lang="en-US" i="1" dirty="0" smtClean="0"/>
              <a:t>Transparent </a:t>
            </a:r>
            <a:r>
              <a:rPr lang="en-US" i="1" dirty="0"/>
              <a:t>Interconnection of Lots of Links (TRILL</a:t>
            </a:r>
            <a:r>
              <a:rPr lang="en-US" i="1" dirty="0" smtClean="0"/>
              <a:t>): Problem </a:t>
            </a:r>
            <a:r>
              <a:rPr lang="en-US" i="1" dirty="0"/>
              <a:t>and Applicability </a:t>
            </a:r>
            <a:r>
              <a:rPr lang="en-US" i="1" dirty="0" smtClean="0"/>
              <a:t>Statement</a:t>
            </a:r>
            <a:r>
              <a:rPr lang="en-US" dirty="0" smtClean="0"/>
              <a:t>, May 2009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0671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TRILL </a:t>
            </a:r>
            <a:r>
              <a:rPr lang="en-US" dirty="0" smtClean="0">
                <a:hlinkClick r:id="rId2"/>
              </a:rPr>
              <a:t>RFC6325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hlinkClick r:id="rId3"/>
              </a:rPr>
              <a:t>1.1</a:t>
            </a:r>
            <a:r>
              <a:rPr lang="en-US" b="1" dirty="0"/>
              <a:t>. </a:t>
            </a:r>
            <a:r>
              <a:rPr lang="en-US" b="1" dirty="0" err="1"/>
              <a:t>Algorhyme</a:t>
            </a:r>
            <a:r>
              <a:rPr lang="en-US" b="1" dirty="0"/>
              <a:t> V2, by Ray </a:t>
            </a:r>
            <a:r>
              <a:rPr lang="en-US" b="1" dirty="0" err="1"/>
              <a:t>Perlner</a:t>
            </a:r>
            <a:endParaRPr lang="en-US" b="1" dirty="0"/>
          </a:p>
          <a:p>
            <a:pPr marL="457200" lvl="1" indent="0">
              <a:buNone/>
            </a:pPr>
            <a:r>
              <a:rPr lang="en-US" dirty="0"/>
              <a:t>I hope that we shall one day see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A </a:t>
            </a:r>
            <a:r>
              <a:rPr lang="en-US" dirty="0"/>
              <a:t>graph more lovely than a tree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  <a:r>
              <a:rPr lang="en-US" dirty="0"/>
              <a:t>A graph to boost efficiency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While </a:t>
            </a:r>
            <a:r>
              <a:rPr lang="en-US" dirty="0"/>
              <a:t>still configuration-free.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A </a:t>
            </a:r>
            <a:r>
              <a:rPr lang="en-US" dirty="0"/>
              <a:t>network where </a:t>
            </a:r>
            <a:r>
              <a:rPr lang="en-US" dirty="0" err="1"/>
              <a:t>RBridges</a:t>
            </a:r>
            <a:r>
              <a:rPr lang="en-US" dirty="0"/>
              <a:t> can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Route </a:t>
            </a:r>
            <a:r>
              <a:rPr lang="en-US" dirty="0"/>
              <a:t>packets to their target LAN.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en-US" dirty="0"/>
              <a:t>paths they find, to our elation,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Are </a:t>
            </a:r>
            <a:r>
              <a:rPr lang="en-US" dirty="0"/>
              <a:t>least cost paths to destination!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With </a:t>
            </a:r>
            <a:r>
              <a:rPr lang="en-US" dirty="0"/>
              <a:t>packet hop counts we now see,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The </a:t>
            </a:r>
            <a:r>
              <a:rPr lang="en-US" dirty="0"/>
              <a:t>network need not be loop-free!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err="1" smtClean="0"/>
              <a:t>RBridges</a:t>
            </a:r>
            <a:r>
              <a:rPr lang="en-US" dirty="0" smtClean="0"/>
              <a:t> </a:t>
            </a:r>
            <a:r>
              <a:rPr lang="en-US" dirty="0"/>
              <a:t>work transparently,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Without </a:t>
            </a:r>
            <a:r>
              <a:rPr lang="en-US" dirty="0"/>
              <a:t>a common spanning tree.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6135469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RFC6325, </a:t>
            </a:r>
            <a:r>
              <a:rPr lang="en-US" i="1" dirty="0"/>
              <a:t>Routing Bridges (</a:t>
            </a:r>
            <a:r>
              <a:rPr lang="en-US" i="1" dirty="0" err="1"/>
              <a:t>RBridges</a:t>
            </a:r>
            <a:r>
              <a:rPr lang="en-US" i="1" dirty="0"/>
              <a:t>): Base Protocol Specification</a:t>
            </a:r>
            <a:r>
              <a:rPr lang="en-US" dirty="0" smtClean="0"/>
              <a:t>, July 2011.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1503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RFC3251</a:t>
            </a:r>
            <a:r>
              <a:rPr lang="en-US" dirty="0" smtClean="0"/>
              <a:t> – The Best Every Written?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Abstract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Mostly </a:t>
            </a:r>
            <a:r>
              <a:rPr lang="en-US" dirty="0"/>
              <a:t>Pointless Lamp Switching (</a:t>
            </a:r>
            <a:r>
              <a:rPr lang="en-US" dirty="0" err="1"/>
              <a:t>MPLampS</a:t>
            </a:r>
            <a:r>
              <a:rPr lang="en-US" dirty="0"/>
              <a:t>) is an architecture for carrying electricity over IP (with an MPLS control plane). According to our marketing department, </a:t>
            </a:r>
            <a:r>
              <a:rPr lang="en-US" dirty="0" err="1"/>
              <a:t>MPLampS</a:t>
            </a:r>
            <a:r>
              <a:rPr lang="en-US" dirty="0"/>
              <a:t> has the potential to dramatically lower the price, ease the distribution and usage, and improve the manageability of delivering electricity. This document is motivated by such work as SONET/SDH over IP/MPLS (with apologies to the authors). Readers of the previous work have been observed scratching their heads and muttering, "What next?". This document answers that question.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47800" y="6135469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Bala</a:t>
            </a:r>
            <a:r>
              <a:rPr lang="en-US" dirty="0" smtClean="0"/>
              <a:t> </a:t>
            </a:r>
            <a:r>
              <a:rPr lang="en-US" dirty="0" err="1" smtClean="0"/>
              <a:t>Rajagopalan</a:t>
            </a:r>
            <a:r>
              <a:rPr lang="en-US" dirty="0" smtClean="0"/>
              <a:t>, RFC3251</a:t>
            </a:r>
            <a:r>
              <a:rPr lang="en-US" dirty="0"/>
              <a:t>, Electricity over IP, </a:t>
            </a:r>
            <a:r>
              <a:rPr lang="en-US" dirty="0" smtClean="0"/>
              <a:t> April 1, 2002.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1219200"/>
            <a:ext cx="3505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i="1" dirty="0" smtClean="0">
                <a:solidFill>
                  <a:srgbClr val="FF0000"/>
                </a:solidFill>
              </a:rPr>
              <a:t>Digression</a:t>
            </a:r>
            <a:endParaRPr lang="en-US" sz="48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750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TRILL work?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096000" cy="3200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New </a:t>
            </a:r>
            <a:r>
              <a:rPr lang="en-US" dirty="0" err="1" smtClean="0"/>
              <a:t>Ethertype</a:t>
            </a:r>
            <a:r>
              <a:rPr lang="en-US" dirty="0" smtClean="0"/>
              <a:t> for TRILL</a:t>
            </a:r>
          </a:p>
          <a:p>
            <a:r>
              <a:rPr lang="en-US" dirty="0" smtClean="0"/>
              <a:t>TRILL frame types</a:t>
            </a:r>
          </a:p>
          <a:p>
            <a:pPr lvl="1"/>
            <a:r>
              <a:rPr lang="en-US" dirty="0" smtClean="0"/>
              <a:t>TRILL Data frames (TRILL encapsulated data frames)</a:t>
            </a:r>
          </a:p>
          <a:p>
            <a:pPr lvl="1"/>
            <a:r>
              <a:rPr lang="en-US" dirty="0" smtClean="0"/>
              <a:t>TRILL control frames</a:t>
            </a:r>
          </a:p>
          <a:p>
            <a:pPr lvl="1"/>
            <a:r>
              <a:rPr lang="en-US" dirty="0" smtClean="0"/>
              <a:t>Other TRILL frames</a:t>
            </a:r>
          </a:p>
          <a:p>
            <a:r>
              <a:rPr lang="en-US" dirty="0" smtClean="0"/>
              <a:t>Still uses Ethernet Frames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076700"/>
            <a:ext cx="4048125" cy="255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735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TRILL work?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658100" cy="3200400"/>
          </a:xfrm>
        </p:spPr>
        <p:txBody>
          <a:bodyPr>
            <a:normAutofit/>
          </a:bodyPr>
          <a:lstStyle/>
          <a:p>
            <a:r>
              <a:rPr lang="en-US" dirty="0" smtClean="0"/>
              <a:t>TRILL Header</a:t>
            </a:r>
          </a:p>
          <a:p>
            <a:pPr lvl="1"/>
            <a:r>
              <a:rPr lang="en-US" dirty="0" smtClean="0"/>
              <a:t>Includes hop count for loop control</a:t>
            </a:r>
          </a:p>
          <a:p>
            <a:r>
              <a:rPr lang="en-US" dirty="0" smtClean="0"/>
              <a:t>Forwarding</a:t>
            </a:r>
          </a:p>
          <a:p>
            <a:pPr lvl="1"/>
            <a:r>
              <a:rPr lang="en-US" dirty="0" smtClean="0"/>
              <a:t>“known destinations” uses shortest path</a:t>
            </a:r>
          </a:p>
          <a:p>
            <a:pPr lvl="1"/>
            <a:r>
              <a:rPr lang="en-US" dirty="0" smtClean="0"/>
              <a:t>“unknown destinations” uses distribution tree and then learns addresses.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038725"/>
            <a:ext cx="7429500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9669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Shortest Path Bridging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IEEE 802.1aq</a:t>
            </a:r>
          </a:p>
          <a:p>
            <a:pPr lvl="1"/>
            <a:r>
              <a:rPr lang="en-US" dirty="0" smtClean="0"/>
              <a:t>Somewhat difficult to read, better in </a:t>
            </a:r>
            <a:r>
              <a:rPr lang="en-US" dirty="0"/>
              <a:t>depth article: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en.wikipedia.org/wiki/IEEE_802.1aq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“The technology provides logical Ethernet networks on native Ethernet infrastructures using a link state protocol to advertise both topology and logical network membership. Packets are encapsulated at the edge either in mac-in-mac 802.1ah or tagged 802.1Q/802.1ad frames and transported only to other members of the logical network. Unicast, multicast, and broadcast are supported and all routing is on symmetric shortest paths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148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Technology Specific Path Choice Restrictions</a:t>
            </a:r>
          </a:p>
          <a:p>
            <a:pPr lvl="1"/>
            <a:r>
              <a:rPr lang="en-US" dirty="0" smtClean="0"/>
              <a:t>IP &amp; Ethernet</a:t>
            </a:r>
          </a:p>
          <a:p>
            <a:r>
              <a:rPr lang="en-US" dirty="0" smtClean="0"/>
              <a:t>Shortest Path Based Protocols</a:t>
            </a:r>
          </a:p>
          <a:p>
            <a:pPr lvl="1"/>
            <a:r>
              <a:rPr lang="en-US" dirty="0" smtClean="0"/>
              <a:t>IP: OSPF, IS-IS</a:t>
            </a:r>
          </a:p>
          <a:p>
            <a:pPr lvl="1"/>
            <a:r>
              <a:rPr lang="en-US" dirty="0" smtClean="0"/>
              <a:t>Ethernet: TRILL, Shortest Path Bridging (802.1aq)</a:t>
            </a:r>
          </a:p>
          <a:p>
            <a:r>
              <a:rPr lang="en-US" dirty="0" smtClean="0"/>
              <a:t>Link Weight Optimization Problem</a:t>
            </a:r>
          </a:p>
          <a:p>
            <a:r>
              <a:rPr lang="en-US" dirty="0" smtClean="0"/>
              <a:t>MIP Formulation</a:t>
            </a:r>
          </a:p>
          <a:p>
            <a:r>
              <a:rPr lang="en-US" dirty="0" smtClean="0"/>
              <a:t>Book Readings</a:t>
            </a:r>
          </a:p>
          <a:p>
            <a:pPr lvl="1"/>
            <a:r>
              <a:rPr lang="en-US" dirty="0" smtClean="0"/>
              <a:t>Sections:2.5</a:t>
            </a:r>
            <a:r>
              <a:rPr lang="en-US" dirty="0"/>
              <a:t>, 3.1, 7.1.1, 7.2.1</a:t>
            </a:r>
          </a:p>
        </p:txBody>
      </p:sp>
    </p:spTree>
    <p:extLst>
      <p:ext uri="{BB962C8B-B14F-4D97-AF65-F5344CB8AC3E}">
        <p14:creationId xmlns:p14="http://schemas.microsoft.com/office/powerpoint/2010/main" val="203021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Shortest Path Bridging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IEEE 802.1aq</a:t>
            </a:r>
          </a:p>
          <a:p>
            <a:pPr lvl="1"/>
            <a:r>
              <a:rPr lang="en-US" dirty="0" smtClean="0"/>
              <a:t>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en.wikipedia.org/wiki/IEEE_802.1aq</a:t>
            </a:r>
            <a:r>
              <a:rPr lang="en-US" dirty="0" smtClean="0"/>
              <a:t> </a:t>
            </a:r>
          </a:p>
          <a:p>
            <a:pPr lvl="1"/>
            <a:r>
              <a:rPr lang="en-US" dirty="0"/>
              <a:t>“Shortest path bridging (IEEE 802.1aq) is the replacement for the older Spanning Tree Protocols (IEEE 802.1D STP, IEEE 802.1w RSTP, IEEE 802.1s MSTP) which permitted only a single path toward the root bridge and blocked any redundant paths which could result in a layer 2 loop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“The </a:t>
            </a:r>
            <a:r>
              <a:rPr lang="en-US" dirty="0"/>
              <a:t>control plane is based on </a:t>
            </a:r>
            <a:r>
              <a:rPr lang="en-US" dirty="0">
                <a:hlinkClick r:id="rId3" tooltip="IS-IS"/>
              </a:rPr>
              <a:t>IS-IS</a:t>
            </a:r>
            <a:r>
              <a:rPr lang="en-US" dirty="0"/>
              <a:t> with a small number of extensions defined in </a:t>
            </a:r>
            <a:r>
              <a:rPr lang="en-US" dirty="0">
                <a:hlinkClick r:id="rId4"/>
              </a:rPr>
              <a:t>RFC </a:t>
            </a:r>
            <a:r>
              <a:rPr lang="en-US" dirty="0" smtClean="0">
                <a:hlinkClick r:id="rId4"/>
              </a:rPr>
              <a:t>6329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58674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C00000"/>
                </a:solidFill>
              </a:rPr>
              <a:t>Which will win TRILL or SPB?  Or will SDN make them both obsolete…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71963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Design with Shortest Path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network is in place</a:t>
            </a:r>
          </a:p>
          <a:p>
            <a:r>
              <a:rPr lang="en-US" dirty="0" smtClean="0"/>
              <a:t>Only “knobs” we can adjust are the link weights</a:t>
            </a:r>
          </a:p>
          <a:p>
            <a:pPr lvl="1"/>
            <a:r>
              <a:rPr lang="en-US" dirty="0" smtClean="0"/>
              <a:t>All Shortest Path based protocols provide (require) the setting of link weights</a:t>
            </a:r>
          </a:p>
          <a:p>
            <a:r>
              <a:rPr lang="en-US" dirty="0" smtClean="0"/>
              <a:t>What to optimize for?</a:t>
            </a:r>
          </a:p>
          <a:p>
            <a:pPr lvl="1"/>
            <a:r>
              <a:rPr lang="en-US" dirty="0" smtClean="0"/>
              <a:t>Minimize link congestion, i.e., minimize overall link utilization across the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954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 Path Design Problem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Givens:</a:t>
            </a:r>
          </a:p>
          <a:p>
            <a:pPr lvl="1"/>
            <a:r>
              <a:rPr lang="en-US" dirty="0" smtClean="0"/>
              <a:t>Demands</a:t>
            </a:r>
          </a:p>
          <a:p>
            <a:pPr lvl="1"/>
            <a:r>
              <a:rPr lang="en-US" dirty="0" smtClean="0"/>
              <a:t>Link Capacities</a:t>
            </a:r>
          </a:p>
          <a:p>
            <a:pPr lvl="1"/>
            <a:r>
              <a:rPr lang="en-US" dirty="0" smtClean="0"/>
              <a:t>Network topology</a:t>
            </a:r>
          </a:p>
          <a:p>
            <a:r>
              <a:rPr lang="en-US" dirty="0" smtClean="0"/>
              <a:t>Variables</a:t>
            </a:r>
          </a:p>
          <a:p>
            <a:pPr lvl="1"/>
            <a:r>
              <a:rPr lang="en-US" b="1" i="1" dirty="0" smtClean="0"/>
              <a:t>Link weights </a:t>
            </a:r>
            <a:r>
              <a:rPr lang="en-US" dirty="0" smtClean="0"/>
              <a:t>(integers) </a:t>
            </a:r>
          </a:p>
          <a:p>
            <a:pPr lvl="1"/>
            <a:r>
              <a:rPr lang="en-US" dirty="0" smtClean="0"/>
              <a:t>Candidate paths (dependent) </a:t>
            </a:r>
          </a:p>
          <a:p>
            <a:pPr lvl="1"/>
            <a:r>
              <a:rPr lang="en-US" dirty="0" smtClean="0"/>
              <a:t>Link load (dependent)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639793"/>
              </p:ext>
            </p:extLst>
          </p:nvPr>
        </p:nvGraphicFramePr>
        <p:xfrm>
          <a:off x="4953000" y="2209800"/>
          <a:ext cx="394494" cy="507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9" name="Equation" r:id="rId3" imgW="177480" imgH="228600" progId="Equation.DSMT4">
                  <p:embed/>
                </p:oleObj>
              </mc:Choice>
              <mc:Fallback>
                <p:oleObj name="Equation" r:id="rId3" imgW="1774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53000" y="2209800"/>
                        <a:ext cx="394494" cy="507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4752610"/>
              </p:ext>
            </p:extLst>
          </p:nvPr>
        </p:nvGraphicFramePr>
        <p:xfrm>
          <a:off x="5867400" y="2235200"/>
          <a:ext cx="1859756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0" name="Equation" r:id="rId5" imgW="838080" imgH="203040" progId="Equation.DSMT4">
                  <p:embed/>
                </p:oleObj>
              </mc:Choice>
              <mc:Fallback>
                <p:oleObj name="Equation" r:id="rId5" imgW="838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67400" y="2235200"/>
                        <a:ext cx="1859756" cy="45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419231"/>
              </p:ext>
            </p:extLst>
          </p:nvPr>
        </p:nvGraphicFramePr>
        <p:xfrm>
          <a:off x="4952999" y="2800350"/>
          <a:ext cx="338137" cy="5072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1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952999" y="2800350"/>
                        <a:ext cx="338137" cy="5072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738555"/>
              </p:ext>
            </p:extLst>
          </p:nvPr>
        </p:nvGraphicFramePr>
        <p:xfrm>
          <a:off x="6057899" y="2825750"/>
          <a:ext cx="177522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2" name="Equation" r:id="rId9" imgW="799920" imgH="203040" progId="Equation.DSMT4">
                  <p:embed/>
                </p:oleObj>
              </mc:Choice>
              <mc:Fallback>
                <p:oleObj name="Equation" r:id="rId9" imgW="7999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057899" y="2825750"/>
                        <a:ext cx="1775222" cy="450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9988172"/>
              </p:ext>
            </p:extLst>
          </p:nvPr>
        </p:nvGraphicFramePr>
        <p:xfrm>
          <a:off x="5791200" y="4267200"/>
          <a:ext cx="2666998" cy="5053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3" name="Equation" r:id="rId11" imgW="1206360" imgH="228600" progId="Equation.DSMT4">
                  <p:embed/>
                </p:oleObj>
              </mc:Choice>
              <mc:Fallback>
                <p:oleObj name="Equation" r:id="rId11" imgW="1206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791200" y="4267200"/>
                        <a:ext cx="2666998" cy="5053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9711954"/>
              </p:ext>
            </p:extLst>
          </p:nvPr>
        </p:nvGraphicFramePr>
        <p:xfrm>
          <a:off x="5791200" y="4800600"/>
          <a:ext cx="101065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4" name="Equation" r:id="rId13" imgW="457200" imgH="241200" progId="Equation.DSMT4">
                  <p:embed/>
                </p:oleObj>
              </mc:Choice>
              <mc:Fallback>
                <p:oleObj name="Equation" r:id="rId13" imgW="4572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791200" y="4800600"/>
                        <a:ext cx="1010653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2324811"/>
              </p:ext>
            </p:extLst>
          </p:nvPr>
        </p:nvGraphicFramePr>
        <p:xfrm>
          <a:off x="5791200" y="5410199"/>
          <a:ext cx="948268" cy="5334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95" name="Equation" r:id="rId15" imgW="406080" imgH="228600" progId="Equation.DSMT4">
                  <p:embed/>
                </p:oleObj>
              </mc:Choice>
              <mc:Fallback>
                <p:oleObj name="Equation" r:id="rId15" imgW="4060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5791200" y="5410199"/>
                        <a:ext cx="948268" cy="5334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624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 Path Design Problem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Constraints:</a:t>
            </a:r>
          </a:p>
          <a:p>
            <a:pPr lvl="1"/>
            <a:r>
              <a:rPr lang="en-US" dirty="0" smtClean="0"/>
              <a:t>Demands satisfaction</a:t>
            </a:r>
          </a:p>
          <a:p>
            <a:pPr lvl="1"/>
            <a:r>
              <a:rPr lang="en-US" dirty="0" smtClean="0"/>
              <a:t>Link Utilization</a:t>
            </a:r>
          </a:p>
          <a:p>
            <a:pPr lvl="1"/>
            <a:r>
              <a:rPr lang="en-US" dirty="0" smtClean="0"/>
              <a:t>Link Capacity</a:t>
            </a:r>
          </a:p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Minimize the maximum utilization over all links</a:t>
            </a:r>
          </a:p>
          <a:p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5383664"/>
              </p:ext>
            </p:extLst>
          </p:nvPr>
        </p:nvGraphicFramePr>
        <p:xfrm>
          <a:off x="5486400" y="2057399"/>
          <a:ext cx="2133599" cy="829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7" name="Equation" r:id="rId3" imgW="914400" imgH="355320" progId="Equation.DSMT4">
                  <p:embed/>
                </p:oleObj>
              </mc:Choice>
              <mc:Fallback>
                <p:oleObj name="Equation" r:id="rId3" imgW="9144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86400" y="2057399"/>
                        <a:ext cx="2133599" cy="829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8372599"/>
              </p:ext>
            </p:extLst>
          </p:nvPr>
        </p:nvGraphicFramePr>
        <p:xfrm>
          <a:off x="5486400" y="2743199"/>
          <a:ext cx="3052232" cy="829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8" name="Equation" r:id="rId5" imgW="1307880" imgH="355320" progId="Equation.DSMT4">
                  <p:embed/>
                </p:oleObj>
              </mc:Choice>
              <mc:Fallback>
                <p:oleObj name="Equation" r:id="rId5" imgW="130788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86400" y="2743199"/>
                        <a:ext cx="3052232" cy="829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485691"/>
              </p:ext>
            </p:extLst>
          </p:nvPr>
        </p:nvGraphicFramePr>
        <p:xfrm>
          <a:off x="5486400" y="3429000"/>
          <a:ext cx="1540933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9" name="Equation" r:id="rId7" imgW="660240" imgH="228600" progId="Equation.DSMT4">
                  <p:embed/>
                </p:oleObj>
              </mc:Choice>
              <mc:Fallback>
                <p:oleObj name="Equation" r:id="rId7" imgW="660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86400" y="3429000"/>
                        <a:ext cx="1540933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2651784"/>
              </p:ext>
            </p:extLst>
          </p:nvPr>
        </p:nvGraphicFramePr>
        <p:xfrm>
          <a:off x="2286001" y="5181601"/>
          <a:ext cx="4267199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60" name="Equation" r:id="rId9" imgW="1422360" imgH="228600" progId="Equation.DSMT4">
                  <p:embed/>
                </p:oleObj>
              </mc:Choice>
              <mc:Fallback>
                <p:oleObj name="Equation" r:id="rId9" imgW="14223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86001" y="5181601"/>
                        <a:ext cx="4267199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197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 Path Design Problem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Simplification</a:t>
            </a:r>
          </a:p>
          <a:p>
            <a:pPr lvl="1"/>
            <a:r>
              <a:rPr lang="en-US" dirty="0" smtClean="0"/>
              <a:t>Introduce supplementary variable </a:t>
            </a:r>
            <a:r>
              <a:rPr lang="en-US" i="1" dirty="0"/>
              <a:t>r</a:t>
            </a:r>
            <a:endParaRPr lang="en-US" dirty="0" smtClean="0"/>
          </a:p>
          <a:p>
            <a:r>
              <a:rPr lang="en-US" dirty="0" smtClean="0"/>
              <a:t>Constraints:</a:t>
            </a:r>
          </a:p>
          <a:p>
            <a:pPr lvl="1"/>
            <a:r>
              <a:rPr lang="en-US" dirty="0" smtClean="0"/>
              <a:t>Demands satisfaction</a:t>
            </a:r>
          </a:p>
          <a:p>
            <a:pPr lvl="1"/>
            <a:r>
              <a:rPr lang="en-US" dirty="0" smtClean="0"/>
              <a:t>Link Capacity</a:t>
            </a:r>
          </a:p>
          <a:p>
            <a:r>
              <a:rPr lang="en-US" dirty="0" smtClean="0"/>
              <a:t>Objective</a:t>
            </a:r>
          </a:p>
          <a:p>
            <a:pPr lvl="1"/>
            <a:r>
              <a:rPr lang="en-US" dirty="0" smtClean="0"/>
              <a:t>Minimize the maximum utilization over all links</a:t>
            </a:r>
          </a:p>
          <a:p>
            <a:endParaRPr lang="en-US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0110469"/>
              </p:ext>
            </p:extLst>
          </p:nvPr>
        </p:nvGraphicFramePr>
        <p:xfrm>
          <a:off x="5638800" y="3124200"/>
          <a:ext cx="2133599" cy="829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0" name="Equation" r:id="rId3" imgW="914400" imgH="355320" progId="Equation.DSMT4">
                  <p:embed/>
                </p:oleObj>
              </mc:Choice>
              <mc:Fallback>
                <p:oleObj name="Equation" r:id="rId3" imgW="91440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38800" y="3124200"/>
                        <a:ext cx="2133599" cy="829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4361488"/>
              </p:ext>
            </p:extLst>
          </p:nvPr>
        </p:nvGraphicFramePr>
        <p:xfrm>
          <a:off x="5638800" y="3886200"/>
          <a:ext cx="2638425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1" name="Equation" r:id="rId5" imgW="1130040" imgH="355320" progId="Equation.DSMT4">
                  <p:embed/>
                </p:oleObj>
              </mc:Choice>
              <mc:Fallback>
                <p:oleObj name="Equation" r:id="rId5" imgW="1130040" imgH="3553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38800" y="3886200"/>
                        <a:ext cx="2638425" cy="830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176764"/>
              </p:ext>
            </p:extLst>
          </p:nvPr>
        </p:nvGraphicFramePr>
        <p:xfrm>
          <a:off x="3714750" y="5486400"/>
          <a:ext cx="14097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2" name="Equation" r:id="rId7" imgW="469800" imgH="228600" progId="Equation.DSMT4">
                  <p:embed/>
                </p:oleObj>
              </mc:Choice>
              <mc:Fallback>
                <p:oleObj name="Equation" r:id="rId7" imgW="469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14750" y="5486400"/>
                        <a:ext cx="140970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874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Shortest Path Design Problem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Issue</a:t>
            </a:r>
          </a:p>
          <a:p>
            <a:pPr lvl="1"/>
            <a:r>
              <a:rPr lang="en-US" dirty="0" smtClean="0"/>
              <a:t>The previous formulation is not linear. Complicated dependency of shortest paths on link weights.</a:t>
            </a:r>
          </a:p>
          <a:p>
            <a:pPr lvl="1"/>
            <a:r>
              <a:rPr lang="en-US" dirty="0" smtClean="0"/>
              <a:t>Many approaches have been taken to this problem. </a:t>
            </a:r>
          </a:p>
          <a:p>
            <a:pPr lvl="1"/>
            <a:r>
              <a:rPr lang="en-US" dirty="0" smtClean="0"/>
              <a:t>A MIP formulation given in section 7.2.1 of P&amp;M</a:t>
            </a:r>
          </a:p>
          <a:p>
            <a:pPr lvl="1"/>
            <a:r>
              <a:rPr lang="en-US" dirty="0" smtClean="0"/>
              <a:t>This is an “innovative” node link formulation </a:t>
            </a:r>
            <a:r>
              <a:rPr lang="en-US" dirty="0" smtClean="0"/>
              <a:t>but I have </a:t>
            </a:r>
            <a:r>
              <a:rPr lang="en-US" dirty="0" smtClean="0"/>
              <a:t>not </a:t>
            </a:r>
            <a:r>
              <a:rPr lang="en-US" dirty="0" smtClean="0"/>
              <a:t>verified it…</a:t>
            </a:r>
            <a:endParaRPr lang="en-US" dirty="0" smtClean="0"/>
          </a:p>
          <a:p>
            <a:r>
              <a:rPr lang="en-US" dirty="0" smtClean="0"/>
              <a:t>See instead:  K</a:t>
            </a:r>
            <a:r>
              <a:rPr lang="en-US" dirty="0"/>
              <a:t>. Holmberg and D. Yuan, “Optimization of Internet Protocol network design and routing,” </a:t>
            </a:r>
            <a:r>
              <a:rPr lang="en-US" i="1" dirty="0"/>
              <a:t>Networks</a:t>
            </a:r>
            <a:r>
              <a:rPr lang="en-US" dirty="0"/>
              <a:t>, vol. 43, no. 1, pp. 39–53, Jan. 2004</a:t>
            </a:r>
            <a:r>
              <a:rPr lang="en-US" smtClean="0"/>
              <a:t>. 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85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Choice Restrictions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“</a:t>
            </a:r>
            <a:r>
              <a:rPr lang="en-US" b="1" i="1" dirty="0" smtClean="0"/>
              <a:t>No Loop Rule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No active path between a communications source and sink should ever contain a loop.</a:t>
            </a:r>
          </a:p>
          <a:p>
            <a:r>
              <a:rPr lang="en-US" dirty="0" smtClean="0"/>
              <a:t>Application of this rule to specific data plane and/or control plane results in a set of path choice restrictions</a:t>
            </a:r>
          </a:p>
          <a:p>
            <a:r>
              <a:rPr lang="en-US" dirty="0" smtClean="0"/>
              <a:t>We will investigate the following:</a:t>
            </a:r>
          </a:p>
          <a:p>
            <a:pPr lvl="1"/>
            <a:r>
              <a:rPr lang="en-US" dirty="0" smtClean="0"/>
              <a:t>TDM/WDM Circuits, Virtual Circuits; IP and Ethernet with various control planes including </a:t>
            </a:r>
            <a:r>
              <a:rPr lang="en-US" dirty="0" err="1" smtClean="0"/>
              <a:t>OpenFlow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84773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9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3" t="13004"/>
          <a:stretch/>
        </p:blipFill>
        <p:spPr bwMode="auto">
          <a:xfrm>
            <a:off x="1146412" y="2272296"/>
            <a:ext cx="6625988" cy="4433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Paths with Loops in TDM Networks?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2337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Could I set up the path [N1, N2, N3, N4, N2, N3, N7, N8]? </a:t>
            </a:r>
          </a:p>
          <a:p>
            <a:r>
              <a:rPr lang="en-US" dirty="0" smtClean="0"/>
              <a:t>What would example cross connect tables look like?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85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 in TDM networks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7848600" cy="60959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 smtClean="0"/>
              <a:t>Path </a:t>
            </a:r>
            <a:r>
              <a:rPr lang="en-US" dirty="0"/>
              <a:t>[N1, N2, N3, N4, N2, N3, N7, N8</a:t>
            </a:r>
            <a:r>
              <a:rPr lang="en-US" dirty="0" smtClean="0"/>
              <a:t>] X-connect tables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33400" y="2438400"/>
            <a:ext cx="1676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2"/>
                </a:solidFill>
              </a:rPr>
              <a:t>N1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X:X; P1: TS1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63" t="13004"/>
          <a:stretch/>
        </p:blipFill>
        <p:spPr bwMode="auto">
          <a:xfrm>
            <a:off x="3200400" y="1981200"/>
            <a:ext cx="5165945" cy="3456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533400" y="3505200"/>
            <a:ext cx="1676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2"/>
                </a:solidFill>
              </a:rPr>
              <a:t>N2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P1:TS1; P2: TS3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P3:TS7; P2: TS5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3400" y="4648200"/>
            <a:ext cx="1676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2"/>
                </a:solidFill>
              </a:rPr>
              <a:t>N3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P1:TS3; P3: TS1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P1:TS5; P2: TS2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5791200"/>
            <a:ext cx="1676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2"/>
                </a:solidFill>
              </a:rPr>
              <a:t>N4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P3:TS1; P1: TS7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895600" y="5791200"/>
            <a:ext cx="1676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2"/>
                </a:solidFill>
              </a:rPr>
              <a:t>N7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P1:TS2; P4: TS3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257800" y="5791200"/>
            <a:ext cx="16764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2"/>
                </a:solidFill>
              </a:rPr>
              <a:t>N8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P1:TS3;  X:X</a:t>
            </a:r>
            <a:endParaRPr lang="en-US" sz="1600" dirty="0">
              <a:solidFill>
                <a:schemeClr val="tx2"/>
              </a:solidFill>
            </a:endParaRPr>
          </a:p>
        </p:txBody>
      </p:sp>
      <p:cxnSp>
        <p:nvCxnSpPr>
          <p:cNvPr id="13" name="Straight Arrow Connector 12"/>
          <p:cNvCxnSpPr>
            <a:endCxn id="7" idx="1"/>
          </p:cNvCxnSpPr>
          <p:nvPr/>
        </p:nvCxnSpPr>
        <p:spPr>
          <a:xfrm flipH="1">
            <a:off x="533400" y="2971800"/>
            <a:ext cx="990600" cy="952500"/>
          </a:xfrm>
          <a:prstGeom prst="straightConnector1">
            <a:avLst/>
          </a:prstGeom>
          <a:ln w="28575">
            <a:solidFill>
              <a:srgbClr val="FF0000">
                <a:alpha val="56863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8" idx="1"/>
          </p:cNvCxnSpPr>
          <p:nvPr/>
        </p:nvCxnSpPr>
        <p:spPr>
          <a:xfrm flipH="1">
            <a:off x="533400" y="4014210"/>
            <a:ext cx="990600" cy="1053090"/>
          </a:xfrm>
          <a:prstGeom prst="straightConnector1">
            <a:avLst/>
          </a:prstGeom>
          <a:ln w="28575">
            <a:solidFill>
              <a:srgbClr val="FF0000">
                <a:alpha val="56863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33400" y="5067300"/>
            <a:ext cx="1066800" cy="1257300"/>
          </a:xfrm>
          <a:prstGeom prst="straightConnector1">
            <a:avLst/>
          </a:prstGeom>
          <a:ln w="28575">
            <a:solidFill>
              <a:srgbClr val="FF0000">
                <a:alpha val="56863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 flipV="1">
            <a:off x="533400" y="4191000"/>
            <a:ext cx="1447800" cy="2133600"/>
          </a:xfrm>
          <a:prstGeom prst="straightConnector1">
            <a:avLst/>
          </a:prstGeom>
          <a:ln w="28575">
            <a:solidFill>
              <a:srgbClr val="FF0000">
                <a:alpha val="56863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09600" y="4191000"/>
            <a:ext cx="1066800" cy="1201946"/>
          </a:xfrm>
          <a:prstGeom prst="straightConnector1">
            <a:avLst/>
          </a:prstGeom>
          <a:ln w="28575">
            <a:solidFill>
              <a:srgbClr val="FF0000">
                <a:alpha val="56863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981200" y="5392946"/>
            <a:ext cx="990600" cy="931654"/>
          </a:xfrm>
          <a:prstGeom prst="straightConnector1">
            <a:avLst/>
          </a:prstGeom>
          <a:ln w="28575">
            <a:solidFill>
              <a:srgbClr val="FF0000">
                <a:alpha val="56863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572000" y="6324600"/>
            <a:ext cx="609600" cy="0"/>
          </a:xfrm>
          <a:prstGeom prst="straightConnector1">
            <a:avLst/>
          </a:prstGeom>
          <a:ln w="28575">
            <a:solidFill>
              <a:srgbClr val="FF0000">
                <a:alpha val="56863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91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 with Loops in TDM?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Resources are wasted!</a:t>
            </a:r>
          </a:p>
          <a:p>
            <a:pPr lvl="1"/>
            <a:r>
              <a:rPr lang="en-US" dirty="0" smtClean="0"/>
              <a:t>For at least one link resources are carried twice</a:t>
            </a:r>
          </a:p>
          <a:p>
            <a:pPr lvl="1"/>
            <a:r>
              <a:rPr lang="en-US" dirty="0" smtClean="0"/>
              <a:t>Example </a:t>
            </a:r>
            <a:r>
              <a:rPr lang="en-US" dirty="0"/>
              <a:t>[N1, N2, N3, N4, N2, N3, N7, N8</a:t>
            </a:r>
            <a:r>
              <a:rPr lang="en-US" dirty="0" smtClean="0"/>
              <a:t>]</a:t>
            </a:r>
          </a:p>
          <a:p>
            <a:pPr lvl="2"/>
            <a:r>
              <a:rPr lang="en-US" dirty="0" smtClean="0"/>
              <a:t>Link (N2, N3) carries the same traffic twice</a:t>
            </a:r>
          </a:p>
          <a:p>
            <a:pPr lvl="2"/>
            <a:r>
              <a:rPr lang="en-US" dirty="0" smtClean="0"/>
              <a:t>If this was an G.709 OPU2 signal we would have wasted 10Gbps of capacity on link (N2, N3)</a:t>
            </a:r>
          </a:p>
          <a:p>
            <a:r>
              <a:rPr lang="en-US" dirty="0" smtClean="0"/>
              <a:t>Extremely Easy to Detect &amp; Prevent</a:t>
            </a:r>
          </a:p>
          <a:p>
            <a:pPr lvl="1"/>
            <a:r>
              <a:rPr lang="en-US" dirty="0" smtClean="0"/>
              <a:t>A node shows up twice in the paths node list</a:t>
            </a:r>
          </a:p>
          <a:p>
            <a:pPr lvl="1"/>
            <a:r>
              <a:rPr lang="en-US" dirty="0" smtClean="0"/>
              <a:t>A connection uses the same switch port twice</a:t>
            </a:r>
          </a:p>
        </p:txBody>
      </p:sp>
    </p:spTree>
    <p:extLst>
      <p:ext uri="{BB962C8B-B14F-4D97-AF65-F5344CB8AC3E}">
        <p14:creationId xmlns:p14="http://schemas.microsoft.com/office/powerpoint/2010/main" val="203004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 in Circuit Paths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Could be created with</a:t>
            </a:r>
          </a:p>
          <a:p>
            <a:pPr lvl="1"/>
            <a:r>
              <a:rPr lang="en-US" dirty="0" smtClean="0"/>
              <a:t>TDM, WDM (with wavelength conversion), Virtual Circuits</a:t>
            </a:r>
          </a:p>
          <a:p>
            <a:r>
              <a:rPr lang="en-US" dirty="0" smtClean="0"/>
              <a:t>Almost always prevented by</a:t>
            </a:r>
          </a:p>
          <a:p>
            <a:pPr lvl="1"/>
            <a:r>
              <a:rPr lang="en-US" dirty="0" smtClean="0"/>
              <a:t>Control plane or management plane</a:t>
            </a:r>
          </a:p>
          <a:p>
            <a:r>
              <a:rPr lang="en-US" dirty="0" smtClean="0"/>
              <a:t>In Network Design we only use “k loopless paths” algorithms to generate candidate paths</a:t>
            </a:r>
          </a:p>
          <a:p>
            <a:pPr lvl="1"/>
            <a:r>
              <a:rPr lang="en-US" dirty="0" smtClean="0"/>
              <a:t>Also known as “simple paths” </a:t>
            </a:r>
          </a:p>
          <a:p>
            <a:pPr lvl="1"/>
            <a:r>
              <a:rPr lang="en-US" dirty="0" smtClean="0"/>
              <a:t>Without this restriction it is easier to generate the k shortest paths, but these are not useful for our network design purposes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81447" y="5624945"/>
            <a:ext cx="75863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[</a:t>
            </a:r>
            <a:r>
              <a:rPr lang="en-US" sz="1600" dirty="0" smtClean="0"/>
              <a:t>1]J</a:t>
            </a:r>
            <a:r>
              <a:rPr lang="en-US" sz="1600" dirty="0"/>
              <a:t>. Hershberger, M. </a:t>
            </a:r>
            <a:r>
              <a:rPr lang="en-US" sz="1600" dirty="0" err="1"/>
              <a:t>Maxel</a:t>
            </a:r>
            <a:r>
              <a:rPr lang="en-US" sz="1600" dirty="0"/>
              <a:t>, and S. </a:t>
            </a:r>
            <a:r>
              <a:rPr lang="en-US" sz="1600" dirty="0" err="1"/>
              <a:t>Suri</a:t>
            </a:r>
            <a:r>
              <a:rPr lang="en-US" sz="1600" dirty="0"/>
              <a:t>, “Finding the </a:t>
            </a:r>
            <a:r>
              <a:rPr lang="en-US" sz="1600" i="1" dirty="0"/>
              <a:t>k</a:t>
            </a:r>
            <a:r>
              <a:rPr lang="en-US" sz="1600" dirty="0"/>
              <a:t> shortest simple paths: A new algorithm and its implementation,” </a:t>
            </a:r>
            <a:r>
              <a:rPr lang="en-US" sz="1600" i="1" dirty="0"/>
              <a:t>ACM Trans. Algorithms</a:t>
            </a:r>
            <a:r>
              <a:rPr lang="en-US" sz="1600" dirty="0"/>
              <a:t>, vol. 3, no. 4, p. 45, 2007.</a:t>
            </a:r>
          </a:p>
          <a:p>
            <a:r>
              <a:rPr lang="en-US" sz="1600" dirty="0"/>
              <a:t>[</a:t>
            </a:r>
            <a:r>
              <a:rPr lang="en-US" sz="1600" dirty="0" smtClean="0"/>
              <a:t>2]D</a:t>
            </a:r>
            <a:r>
              <a:rPr lang="en-US" sz="1600" dirty="0"/>
              <a:t>. </a:t>
            </a:r>
            <a:r>
              <a:rPr lang="en-US" sz="1600" dirty="0" err="1"/>
              <a:t>Eppstein</a:t>
            </a:r>
            <a:r>
              <a:rPr lang="en-US" sz="1600" dirty="0"/>
              <a:t>, “Finding the k Shortest Paths,” </a:t>
            </a:r>
            <a:r>
              <a:rPr lang="en-US" sz="1600" i="1" dirty="0"/>
              <a:t>SIAM J. </a:t>
            </a:r>
            <a:r>
              <a:rPr lang="en-US" sz="1600" i="1" dirty="0" err="1"/>
              <a:t>Comput</a:t>
            </a:r>
            <a:r>
              <a:rPr lang="en-US" sz="1600" i="1" dirty="0"/>
              <a:t>.</a:t>
            </a:r>
            <a:r>
              <a:rPr lang="en-US" sz="1600" dirty="0"/>
              <a:t>, vol. 28, no. 2, pp. 652–673, Jan. 1998.</a:t>
            </a:r>
            <a:endParaRPr lang="en-US" sz="1600" dirty="0"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1497" y="5638800"/>
            <a:ext cx="1007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Loopless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1497" y="6107668"/>
            <a:ext cx="1265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With Loops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61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8" t="25581"/>
          <a:stretch/>
        </p:blipFill>
        <p:spPr bwMode="auto">
          <a:xfrm>
            <a:off x="1219200" y="2971800"/>
            <a:ext cx="6488814" cy="3940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 with Datagram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905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Destination Based Forwarding</a:t>
            </a:r>
          </a:p>
          <a:p>
            <a:pPr lvl="1"/>
            <a:r>
              <a:rPr lang="en-US" dirty="0" smtClean="0"/>
              <a:t>Used in IP and Ethernet</a:t>
            </a:r>
          </a:p>
          <a:p>
            <a:pPr lvl="1"/>
            <a:r>
              <a:rPr lang="en-US" dirty="0" smtClean="0"/>
              <a:t>How could a loop arise when sending a packet from N1 to N8?</a:t>
            </a:r>
          </a:p>
        </p:txBody>
      </p:sp>
    </p:spTree>
    <p:extLst>
      <p:ext uri="{BB962C8B-B14F-4D97-AF65-F5344CB8AC3E}">
        <p14:creationId xmlns:p14="http://schemas.microsoft.com/office/powerpoint/2010/main" val="293232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58" t="25581"/>
          <a:stretch/>
        </p:blipFill>
        <p:spPr bwMode="auto">
          <a:xfrm>
            <a:off x="2502786" y="2308376"/>
            <a:ext cx="6488814" cy="3940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 in Datagram Forwarding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Bad Forwarding tables:</a:t>
            </a:r>
          </a:p>
          <a:p>
            <a:pPr marL="457200" lvl="1" indent="0">
              <a:buNone/>
            </a:pPr>
            <a:r>
              <a:rPr lang="en-US" dirty="0" smtClean="0"/>
              <a:t>N1 to N8?</a:t>
            </a:r>
          </a:p>
        </p:txBody>
      </p:sp>
      <p:sp>
        <p:nvSpPr>
          <p:cNvPr id="5" name="Rectangle 4"/>
          <p:cNvSpPr/>
          <p:nvPr/>
        </p:nvSpPr>
        <p:spPr>
          <a:xfrm>
            <a:off x="304800" y="2590800"/>
            <a:ext cx="10668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2"/>
                </a:solidFill>
              </a:rPr>
              <a:t>N1 Table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N8: P2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657600"/>
            <a:ext cx="1097478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2"/>
                </a:solidFill>
              </a:rPr>
              <a:t>N2 Table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N8: P2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4724400"/>
            <a:ext cx="10668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2"/>
                </a:solidFill>
              </a:rPr>
              <a:t>N3 Table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N8: P3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5791200"/>
            <a:ext cx="10668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2"/>
                </a:solidFill>
              </a:rPr>
              <a:t>N4 Table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N8: P1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52600" y="5791200"/>
            <a:ext cx="10668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2"/>
                </a:solidFill>
              </a:rPr>
              <a:t>N7 Table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N8: P4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853602" y="4343400"/>
            <a:ext cx="685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dirty="0" smtClean="0"/>
              <a:t>N8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283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7.86309E-7 L 0.07639 -0.3552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19" y="-177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39 -0.35523 L 0.28472 -0.355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473 -0.35523 L 0.25973 3.3765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" y="177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972 8.78816E-7 L 0.07639 -0.26642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-133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path" presetSubtype="0" accel="50000" decel="5000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639 -0.26642 C 0.10955 -0.3402 0.19688 -0.35199 0.27101 -0.29279 C 0.34514 -0.23312 0.37778 -0.12466 0.34479 -0.05088 C 0.31129 0.02266 0.22414 0.03445 0.15035 -0.02475 C 0.0757 -0.08465 0.04289 -0.19242 0.07639 -0.26642 Z " pathEditMode="relative" rAng="-3533471" ptsTypes="fffff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20" y="107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4" grpId="4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24824</TotalTime>
  <Words>1611</Words>
  <Application>Microsoft Office PowerPoint</Application>
  <PresentationFormat>On-screen Show (4:3)</PresentationFormat>
  <Paragraphs>208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Equation</vt:lpstr>
      <vt:lpstr>Shortest Path Network Design</vt:lpstr>
      <vt:lpstr>Outline</vt:lpstr>
      <vt:lpstr>Path Choice Restrictions</vt:lpstr>
      <vt:lpstr>Paths with Loops in TDM Networks?</vt:lpstr>
      <vt:lpstr>Loops in TDM networks II</vt:lpstr>
      <vt:lpstr>What’s Wrong with Loops in TDM?</vt:lpstr>
      <vt:lpstr>Loops in Circuit Paths</vt:lpstr>
      <vt:lpstr>Loops with Datagram Forwarding</vt:lpstr>
      <vt:lpstr>Loops in Datagram Forwarding</vt:lpstr>
      <vt:lpstr>Loops in Datagram Forwarding</vt:lpstr>
      <vt:lpstr>Trees for Paths</vt:lpstr>
      <vt:lpstr>Trees for Paths II</vt:lpstr>
      <vt:lpstr>Trees for Paths III</vt:lpstr>
      <vt:lpstr>TRILL RFC5556</vt:lpstr>
      <vt:lpstr>TRILL RFC6325</vt:lpstr>
      <vt:lpstr>RFC3251 – The Best Every Written?</vt:lpstr>
      <vt:lpstr>How does TRILL work? I</vt:lpstr>
      <vt:lpstr>How does TRILL work? II</vt:lpstr>
      <vt:lpstr>IEEE Shortest Path Bridging I</vt:lpstr>
      <vt:lpstr>IEEE Shortest Path Bridging II</vt:lpstr>
      <vt:lpstr>Network Design with Shortest Path Routing</vt:lpstr>
      <vt:lpstr>Shortest Path Design Problem I</vt:lpstr>
      <vt:lpstr>Shortest Path Design Problem II</vt:lpstr>
      <vt:lpstr>Shortest Path Design Problem III</vt:lpstr>
      <vt:lpstr>Shortest Path Design Problem IV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Dr. Greg M. Bernstein</dc:creator>
  <cp:lastModifiedBy>Dr. Greg M. Bernstein</cp:lastModifiedBy>
  <cp:revision>419</cp:revision>
  <dcterms:created xsi:type="dcterms:W3CDTF">2014-02-19T18:15:36Z</dcterms:created>
  <dcterms:modified xsi:type="dcterms:W3CDTF">2014-06-13T18:56:23Z</dcterms:modified>
</cp:coreProperties>
</file>