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29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42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37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33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55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1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8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69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88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90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70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95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otto-networking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ITU-T/studygroups/com15/otn/OTNtutorial.pdf" TargetMode="External"/><Relationship Id="rId2" Type="http://schemas.openxmlformats.org/officeDocument/2006/relationships/hyperlink" Target="https://en.wikipedia.org/wiki/Geometric_distribu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en.wikipedia.org/wiki/Poisson_distributio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cnx.org/content/m16816/latest/?collection=col10522/latest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en.wikipedia.org/wiki/Exponential_distribution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en.wikipedia.org/wiki/Exponential_distributi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eibull_distribution" TargetMode="External"/><Relationship Id="rId2" Type="http://schemas.openxmlformats.org/officeDocument/2006/relationships/hyperlink" Target="https://en.wikipedia.org/wiki/Uniform_distribution_(continuous)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hyperlink" Target="https://en.wikipedia.org/wiki/Normal_distribution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Mersenne_Twister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scipy.org/doc/scipy/reference/tutorial/stat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rn.org/search/details.cfm?elrid=8525" TargetMode="External"/><Relationship Id="rId2" Type="http://schemas.openxmlformats.org/officeDocument/2006/relationships/hyperlink" Target="http://arxiv.org/abs/1307.296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nx.org/content/col10522/latest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ample_spac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andom_variable" TargetMode="External"/><Relationship Id="rId2" Type="http://schemas.openxmlformats.org/officeDocument/2006/relationships/hyperlink" Target="https://en.wikipedia.org/wiki/Probability_spac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inomial_distribution" TargetMode="External"/><Relationship Id="rId2" Type="http://schemas.openxmlformats.org/officeDocument/2006/relationships/hyperlink" Target="https://en.wikipedia.org/wiki/Bernoulli_distribu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Random Variables and Probabilities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Greg </a:t>
            </a:r>
            <a:r>
              <a:rPr lang="en-US" dirty="0" smtClean="0"/>
              <a:t>Bernstein</a:t>
            </a:r>
          </a:p>
          <a:p>
            <a:r>
              <a:rPr lang="en-US" dirty="0" smtClean="0"/>
              <a:t>Grotto Networking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66687" y="6084332"/>
            <a:ext cx="295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www.grotto-networking.com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3057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Binomial Coefficients &amp; Distribution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/>
                  <a:t> “n choose k”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!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!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!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What’s the probability of sending 1500 bytes without an error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𝑏𝑖𝑡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𝑒𝑟𝑟𝑜𝑟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=1.0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−12</m:t>
                        </m:r>
                      </m:sup>
                    </m:sSup>
                  </m:oMath>
                </a14:m>
                <a:r>
                  <a:rPr lang="en-US" dirty="0" smtClean="0"/>
                  <a:t>?</a:t>
                </a:r>
              </a:p>
              <a:p>
                <a:pPr lvl="1"/>
                <a:r>
                  <a:rPr lang="en-US" dirty="0" smtClean="0"/>
                  <a:t>Let n = k = 8(bits/byte) x 1500(bytes)=12000,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en-US" i="1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1.2×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−8</m:t>
                        </m:r>
                      </m:sup>
                    </m:sSup>
                  </m:oMath>
                </a14:m>
                <a:endParaRPr lang="en-US" b="0" dirty="0" smtClean="0"/>
              </a:p>
              <a:p>
                <a:pPr lvl="1"/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File:Pascal's triangle 5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5548" y="1143000"/>
            <a:ext cx="2750252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09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392" y="13710"/>
            <a:ext cx="3657608" cy="27294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867400" cy="1143000"/>
          </a:xfrm>
        </p:spPr>
        <p:txBody>
          <a:bodyPr/>
          <a:lstStyle/>
          <a:p>
            <a:r>
              <a:rPr lang="en-US" dirty="0" smtClean="0"/>
              <a:t>Binomial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to get and generate in Python</a:t>
            </a:r>
          </a:p>
          <a:p>
            <a:pPr lvl="1"/>
            <a:r>
              <a:rPr lang="en-US" dirty="0" smtClean="0"/>
              <a:t>Use the additional package </a:t>
            </a:r>
            <a:r>
              <a:rPr lang="en-US" b="1" dirty="0" err="1" smtClean="0"/>
              <a:t>SciPy</a:t>
            </a:r>
            <a:endParaRPr lang="en-US" b="1" dirty="0" smtClean="0"/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mport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scipy.stats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help(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scipy.stats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</a:p>
          <a:p>
            <a:pPr lvl="2"/>
            <a:r>
              <a:rPr lang="en-US" dirty="0" smtClean="0"/>
              <a:t>will give you lots of information including a list of available distributions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rom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scipy.stats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import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binom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2"/>
            <a:r>
              <a:rPr lang="en-US" dirty="0" smtClean="0"/>
              <a:t>Gets you the binomial distribution</a:t>
            </a:r>
          </a:p>
          <a:p>
            <a:pPr lvl="2"/>
            <a:r>
              <a:rPr lang="en-US" dirty="0" smtClean="0"/>
              <a:t>Can use this to get distribution, mean, variances, and random </a:t>
            </a:r>
            <a:r>
              <a:rPr lang="en-US" dirty="0" err="1" smtClean="0"/>
              <a:t>variates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See example in file “BinomialPlot.py”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330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</a:t>
            </a:r>
            <a:r>
              <a:rPr lang="en-US" smtClean="0"/>
              <a:t>bits till a </a:t>
            </a:r>
            <a:r>
              <a:rPr lang="en-US" dirty="0" smtClean="0"/>
              <a:t>bit Error?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1816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Geometric Distribution</a:t>
                </a:r>
              </a:p>
              <a:p>
                <a:pPr lvl="1"/>
                <a:r>
                  <a:rPr lang="en-US" dirty="0" smtClean="0"/>
                  <a:t>The probability distribution of the number X of Bernoulli trials needed to get one success, supported on the set { 1, 2, 3, ...}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𝑝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(1−</m:t>
                        </m:r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>
                    <a:hlinkClick r:id="rId2"/>
                  </a:rPr>
                  <a:t>https://en.wikipedia.org/wiki/Geometric_distribution</a:t>
                </a: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Example</a:t>
                </a:r>
              </a:p>
              <a:p>
                <a:pPr lvl="1"/>
                <a:r>
                  <a:rPr lang="en-US" dirty="0" smtClean="0"/>
                  <a:t>Mean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𝑘𝑃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nary>
                    <m:r>
                      <a:rPr lang="en-US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den>
                    </m:f>
                  </m:oMath>
                </a14:m>
                <a:r>
                  <a:rPr lang="en-US" dirty="0" smtClean="0"/>
                  <a:t> , i.e.,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12</m:t>
                        </m:r>
                      </m:sup>
                    </m:sSup>
                  </m:oMath>
                </a14:m>
                <a:r>
                  <a:rPr lang="en-US" dirty="0" smtClean="0"/>
                  <a:t> bits or 100 seconds at 10Gbps </a:t>
                </a:r>
                <a:r>
                  <a:rPr lang="en-US" dirty="0" smtClean="0">
                    <a:sym typeface="Wingdings" panose="05000000000000000000" pitchFamily="2" charset="2"/>
                  </a:rPr>
                  <a:t>. Use FEC!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Optical Transport Network </a:t>
                </a:r>
                <a:r>
                  <a:rPr lang="en-US" dirty="0"/>
                  <a:t>tutorial: </a:t>
                </a:r>
                <a:r>
                  <a:rPr lang="en-US" dirty="0">
                    <a:hlinkClick r:id="rId3"/>
                  </a:rPr>
                  <a:t>http://</a:t>
                </a:r>
                <a:r>
                  <a:rPr lang="en-US" dirty="0" smtClean="0">
                    <a:hlinkClick r:id="rId3"/>
                  </a:rPr>
                  <a:t>www.itu.int/ITU-T/studygroups/com15/otn/OTNtutorial.pdf</a:t>
                </a:r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181600"/>
              </a:xfrm>
              <a:blipFill rotWithShape="1">
                <a:blip r:embed="rId4"/>
                <a:stretch>
                  <a:fillRect l="-1481" t="-2353" r="-1630" b="-2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3839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Poisson Distribution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7680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Poisson Distribution</a:t>
                </a:r>
              </a:p>
              <a:p>
                <a:pPr lvl="1"/>
                <a:r>
                  <a:rPr lang="en-US" dirty="0"/>
                  <a:t>the probability of a given number of events occurring in a fixed interval of time and/or space if these events occur with a known average rate and independently of the time since the last event</a:t>
                </a:r>
                <a:r>
                  <a:rPr lang="en-US" dirty="0" smtClean="0"/>
                  <a:t>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𝜆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!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𝜆</m:t>
                        </m:r>
                      </m:sup>
                    </m:sSup>
                  </m:oMath>
                </a14:m>
                <a:r>
                  <a:rPr lang="en-US" dirty="0" smtClean="0"/>
                  <a:t>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∈{0,1,2,⋯,∞}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Can </a:t>
                </a:r>
                <a:r>
                  <a:rPr lang="en-US" dirty="0"/>
                  <a:t>be derived as a limiting case to the binomial distribution as the number of trials goes to infinity and the expected number of successes remains fixed. 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There </a:t>
                </a:r>
                <a:r>
                  <a:rPr lang="en-US" dirty="0"/>
                  <a:t>is a rule of thumb stating that the Poisson distribution is a good approximation of the binomial distribution if n is at least 20 and </a:t>
                </a:r>
                <a:r>
                  <a:rPr lang="en-US" i="1" dirty="0"/>
                  <a:t>p</a:t>
                </a:r>
                <a:r>
                  <a:rPr lang="en-US" dirty="0"/>
                  <a:t> is smaller than or equal to 0.05, and an excellent approximation if </a:t>
                </a:r>
                <a:r>
                  <a:rPr lang="en-US" i="1" dirty="0"/>
                  <a:t>n</a:t>
                </a:r>
                <a:r>
                  <a:rPr lang="en-US" dirty="0"/>
                  <a:t> ≥ 100 and </a:t>
                </a:r>
                <a:r>
                  <a:rPr lang="en-US" i="1" dirty="0" err="1"/>
                  <a:t>np</a:t>
                </a:r>
                <a:r>
                  <a:rPr lang="en-US" dirty="0"/>
                  <a:t> ≤ </a:t>
                </a:r>
                <a:r>
                  <a:rPr lang="en-US" dirty="0" smtClean="0"/>
                  <a:t>10 </a:t>
                </a:r>
              </a:p>
              <a:p>
                <a:pPr lvl="2"/>
                <a:r>
                  <a:rPr lang="en-US" dirty="0" smtClean="0">
                    <a:hlinkClick r:id="rId2"/>
                  </a:rPr>
                  <a:t>https://en.wikipedia.org/wiki/Poisson_distribution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76800"/>
              </a:xfrm>
              <a:blipFill rotWithShape="1">
                <a:blip r:embed="rId3"/>
                <a:stretch>
                  <a:fillRect l="-1037" t="-2250" r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4169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Probability of the Number of Errors in  a second and an Hour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</p:spPr>
            <p:txBody>
              <a:bodyPr>
                <a:normAutofit fontScale="85000" lnSpcReduction="20000"/>
              </a:bodyPr>
              <a:lstStyle/>
              <a:p>
                <a:endParaRPr lang="en-US" dirty="0" smtClean="0"/>
              </a:p>
              <a:p>
                <a:r>
                  <a:rPr lang="en-US" dirty="0" smtClean="0"/>
                  <a:t>Assume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𝐵𝐸𝑅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−12</m:t>
                        </m:r>
                      </m:sup>
                    </m:sSup>
                  </m:oMath>
                </a14:m>
                <a:r>
                  <a:rPr lang="en-US" dirty="0" smtClean="0"/>
                  <a:t> and rate is 10Gbps.</a:t>
                </a:r>
              </a:p>
              <a:p>
                <a:r>
                  <a:rPr lang="en-US" dirty="0" smtClean="0"/>
                  <a:t>In a Second</a:t>
                </a:r>
              </a:p>
              <a:p>
                <a:pPr lvl="1"/>
                <a:r>
                  <a:rPr lang="en-US" dirty="0"/>
                  <a:t>For Binomial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𝑛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1.0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dirty="0"/>
                  <a:t>, </a:t>
                </a:r>
                <a:endParaRPr lang="en-US" i="1" dirty="0">
                  <a:latin typeface="Cambria Math"/>
                </a:endParaRPr>
              </a:p>
              <a:p>
                <a:pPr lvl="1"/>
                <a:r>
                  <a:rPr lang="en-US" dirty="0"/>
                  <a:t>For Poisson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𝑛</m:t>
                    </m:r>
                    <m:r>
                      <a:rPr lang="en-US" i="1" dirty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i="1" dirty="0">
                        <a:latin typeface="Cambria Math"/>
                        <a:ea typeface="Cambria Math"/>
                      </a:rPr>
                      <m:t>𝑝</m:t>
                    </m:r>
                    <m:r>
                      <a:rPr lang="en-US" i="1" dirty="0">
                        <a:latin typeface="Cambria Math"/>
                        <a:ea typeface="Cambria Math"/>
                      </a:rPr>
                      <m:t>=0.01=</m:t>
                    </m:r>
                    <m:r>
                      <a:rPr lang="en-US" i="1" dirty="0">
                        <a:latin typeface="Cambria Math"/>
                        <a:ea typeface="Cambria Math"/>
                      </a:rPr>
                      <m:t>𝜆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dirty="0" smtClean="0"/>
                  <a:t>: approximately the same,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  <m:r>
                      <a:rPr lang="en-US" b="0" i="1" smtClean="0">
                        <a:latin typeface="Cambria Math"/>
                      </a:rPr>
                      <m:t>=10</m:t>
                    </m:r>
                  </m:oMath>
                </a14:m>
                <a:r>
                  <a:rPr lang="en-US" dirty="0" smtClean="0"/>
                  <a:t>: good to 5 decimal places</a:t>
                </a:r>
              </a:p>
              <a:p>
                <a:r>
                  <a:rPr lang="en-US" dirty="0" smtClean="0"/>
                  <a:t>In an Hour</a:t>
                </a:r>
              </a:p>
              <a:p>
                <a:pPr lvl="1"/>
                <a:r>
                  <a:rPr lang="en-US" b="0" dirty="0" smtClean="0"/>
                  <a:t>For Binomial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3.6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14</m:t>
                        </m:r>
                      </m:sup>
                    </m:sSup>
                  </m:oMath>
                </a14:m>
                <a:r>
                  <a:rPr lang="en-US" dirty="0" smtClean="0"/>
                  <a:t>, </a:t>
                </a:r>
                <a:endParaRPr lang="en-US" b="0" i="1" dirty="0" smtClean="0">
                  <a:latin typeface="Cambria Math"/>
                </a:endParaRPr>
              </a:p>
              <a:p>
                <a:pPr lvl="1"/>
                <a:r>
                  <a:rPr lang="en-US" b="0" dirty="0" smtClean="0"/>
                  <a:t>For Poisson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𝑛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𝑝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=36=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𝜆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  <m:r>
                      <a:rPr lang="en-US" b="0" i="1" smtClean="0">
                        <a:latin typeface="Cambria Math"/>
                      </a:rPr>
                      <m:t>=35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𝐵𝑖𝑛𝑜𝑚𝑖𝑎𝑙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=0.05867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𝑃𝑜𝑖𝑠𝑠𝑜𝑛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=0.06633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  <a:blipFill rotWithShape="1">
                <a:blip r:embed="rId2"/>
                <a:stretch>
                  <a:fillRect l="-1185" r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505200" y="6199790"/>
            <a:ext cx="2346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See file: PoissonPlot.py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198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620" y="685800"/>
            <a:ext cx="8461179" cy="61722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Poisson &amp; Binomial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85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Random Variables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Distribution function</a:t>
                </a:r>
              </a:p>
              <a:p>
                <a:pPr lvl="1"/>
                <a:r>
                  <a:rPr lang="en-US" dirty="0" smtClean="0"/>
                  <a:t>The (cumulative) </a:t>
                </a:r>
                <a:r>
                  <a:rPr lang="en-US" b="1" dirty="0" smtClean="0"/>
                  <a:t>distribution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en-US" dirty="0" smtClean="0"/>
                  <a:t> of a random variable </a:t>
                </a:r>
                <a:r>
                  <a:rPr lang="en-US" i="1" dirty="0" smtClean="0"/>
                  <a:t>X</a:t>
                </a:r>
                <a:r>
                  <a:rPr lang="en-US" dirty="0" smtClean="0"/>
                  <a:t>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,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∞&lt;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&lt;∞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Continuous Random Variable</a:t>
                </a:r>
              </a:p>
              <a:p>
                <a:pPr lvl="1"/>
                <a:r>
                  <a:rPr lang="en-US" dirty="0" smtClean="0"/>
                  <a:t>A random variable is said to be </a:t>
                </a:r>
                <a:r>
                  <a:rPr lang="en-US" b="1" i="1" dirty="0" smtClean="0"/>
                  <a:t>continuous</a:t>
                </a:r>
                <a:r>
                  <a:rPr lang="en-US" dirty="0" smtClean="0"/>
                  <a:t> if its distribution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en-US" dirty="0" smtClean="0"/>
                  <a:t> is continuous.</a:t>
                </a:r>
              </a:p>
              <a:p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Probability Density Function</a:t>
                </a:r>
              </a:p>
              <a:p>
                <a:pPr lvl="1"/>
                <a:r>
                  <a:rPr lang="en-US" dirty="0" smtClean="0"/>
                  <a:t>For a continuous random variable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 smtClean="0"/>
                  <a:t> is called the </a:t>
                </a:r>
                <a:r>
                  <a:rPr lang="en-US" b="1" i="1" dirty="0" smtClean="0"/>
                  <a:t>probability density function</a:t>
                </a:r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617" r="-1926" b="-2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0769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Distribution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Modeling</a:t>
            </a:r>
          </a:p>
          <a:p>
            <a:pPr lvl="1"/>
            <a:r>
              <a:rPr lang="en-US" dirty="0" smtClean="0"/>
              <a:t>“The </a:t>
            </a:r>
            <a:r>
              <a:rPr lang="en-US" dirty="0"/>
              <a:t>exponential distribution is often concerned with the amount of time until some specific event occurs</a:t>
            </a:r>
            <a:r>
              <a:rPr lang="en-US" dirty="0" smtClean="0"/>
              <a:t>.” </a:t>
            </a:r>
          </a:p>
          <a:p>
            <a:pPr lvl="1"/>
            <a:r>
              <a:rPr lang="en-US" dirty="0"/>
              <a:t>“Other examples include the length, in minutes, of long distance business telephone calls, and the amount of time, in months, a car battery lasts</a:t>
            </a:r>
            <a:r>
              <a:rPr lang="en-US" dirty="0" smtClean="0"/>
              <a:t>.”</a:t>
            </a:r>
          </a:p>
          <a:p>
            <a:pPr lvl="1"/>
            <a:r>
              <a:rPr lang="en-US" dirty="0"/>
              <a:t>“The exponential distribution is widely used in the field of reliability. Reliability deals with the amount of time a product lasts</a:t>
            </a:r>
            <a:r>
              <a:rPr lang="en-US" dirty="0" smtClean="0"/>
              <a:t>.”</a:t>
            </a:r>
          </a:p>
          <a:p>
            <a:pPr lvl="2"/>
            <a:r>
              <a:rPr lang="en-US" dirty="0">
                <a:hlinkClick r:id="rId2"/>
              </a:rPr>
              <a:t>http://cnx.org/content/m16816/latest/?</a:t>
            </a:r>
            <a:r>
              <a:rPr lang="en-US" dirty="0" smtClean="0">
                <a:hlinkClick r:id="rId2"/>
              </a:rPr>
              <a:t>collection=col10522/latest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0957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Exponential Distribution </a:t>
            </a:r>
            <a:r>
              <a:rPr lang="en-US" dirty="0" smtClean="0"/>
              <a:t>II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Conditional Probability (general)</a:t>
                </a:r>
              </a:p>
              <a:p>
                <a:pPr lvl="1"/>
                <a:r>
                  <a:rPr lang="en-US" dirty="0" smtClean="0"/>
                  <a:t>The conditional probability of event </a:t>
                </a:r>
                <a:r>
                  <a:rPr lang="en-US" i="1" dirty="0" smtClean="0"/>
                  <a:t>A</a:t>
                </a:r>
                <a:r>
                  <a:rPr lang="en-US" dirty="0" smtClean="0"/>
                  <a:t> given event </a:t>
                </a:r>
                <a:r>
                  <a:rPr lang="en-US" i="1" dirty="0" smtClean="0"/>
                  <a:t>B</a:t>
                </a:r>
                <a:r>
                  <a:rPr lang="en-US" dirty="0" smtClean="0"/>
                  <a:t> is defined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 smtClean="0"/>
                  <a:t>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</a:rPr>
                      <m:t>)≠0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Properties</a:t>
                </a:r>
              </a:p>
              <a:p>
                <a:pPr lvl="1"/>
                <a:r>
                  <a:rPr lang="en-US" dirty="0"/>
                  <a:t>“the probability distribution that describes the time between events in a Poisson process, i.e. a process in which events occur continuously and independently at a constant average rate.”</a:t>
                </a:r>
              </a:p>
              <a:p>
                <a:pPr lvl="1"/>
                <a:r>
                  <a:rPr lang="en-US" dirty="0" err="1" smtClean="0"/>
                  <a:t>Memoryless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  <m:r>
                          <a:rPr lang="en-US" b="0" i="1" smtClean="0">
                            <a:latin typeface="Cambria Math"/>
                          </a:rPr>
                          <m:t>&gt;</m:t>
                        </m:r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  <m:r>
                          <a:rPr lang="en-US" b="0" i="1" smtClean="0">
                            <a:latin typeface="Cambria Math"/>
                          </a:rPr>
                          <m:t>&gt;</m:t>
                        </m:r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</a:rPr>
                      <m:t>&gt;</m:t>
                    </m:r>
                    <m:r>
                      <a:rPr lang="en-US" b="0" i="1" smtClean="0">
                        <a:latin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>
                    <a:hlinkClick r:id="rId2"/>
                  </a:rPr>
                  <a:t>https://en.wikipedia.org/wiki/Exponential_distribution</a:t>
                </a:r>
                <a:r>
                  <a:rPr lang="en-US" dirty="0"/>
                  <a:t>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481" t="-2695" r="-2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2576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Exponential Distribution </a:t>
            </a:r>
            <a:r>
              <a:rPr lang="en-US" dirty="0" smtClean="0"/>
              <a:t>III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006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Exponential distribution function (CDF)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𝜆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0≤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&lt;∞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0                       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𝑜𝑡h𝑒𝑟𝑤𝑖𝑠𝑒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 smtClean="0"/>
              </a:p>
              <a:p>
                <a:r>
                  <a:rPr lang="en-US" dirty="0" smtClean="0"/>
                  <a:t>Exponential probability density function (pdf)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𝜆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&gt;0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𝑜𝑡h𝑒𝑟𝑤𝑖𝑠𝑒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 smtClean="0"/>
              </a:p>
              <a:p>
                <a:r>
                  <a:rPr lang="en-US" dirty="0" smtClean="0"/>
                  <a:t>Moments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𝑀𝑒𝑎𝑛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dirty="0" smtClean="0"/>
                  <a:t>,  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𝑉𝑎𝑟𝑖𝑎𝑛𝑐𝑒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𝜆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 smtClean="0"/>
              </a:p>
              <a:p>
                <a:pPr lvl="2"/>
                <a:r>
                  <a:rPr lang="en-US" dirty="0">
                    <a:hlinkClick r:id="rId2"/>
                  </a:rPr>
                  <a:t>https://</a:t>
                </a:r>
                <a:r>
                  <a:rPr lang="en-US" dirty="0" smtClean="0">
                    <a:hlinkClick r:id="rId2"/>
                  </a:rPr>
                  <a:t>en.wikipedia.org/wiki/Exponential_distribution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00600"/>
              </a:xfrm>
              <a:blipFill rotWithShape="1">
                <a:blip r:embed="rId3"/>
                <a:stretch>
                  <a:fillRect l="-1630" t="-26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3203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Free (Open Source) References</a:t>
            </a:r>
          </a:p>
          <a:p>
            <a:r>
              <a:rPr lang="en-US" dirty="0" smtClean="0"/>
              <a:t>Sample Space, Probability Measures, Random Variables</a:t>
            </a:r>
          </a:p>
          <a:p>
            <a:r>
              <a:rPr lang="en-US" dirty="0" smtClean="0"/>
              <a:t>Discrete Random Variables</a:t>
            </a:r>
          </a:p>
          <a:p>
            <a:r>
              <a:rPr lang="en-US" dirty="0" smtClean="0"/>
              <a:t>Continuous Random Variables</a:t>
            </a:r>
          </a:p>
          <a:p>
            <a:r>
              <a:rPr lang="en-US" dirty="0" smtClean="0"/>
              <a:t>Random variables in Python</a:t>
            </a:r>
          </a:p>
        </p:txBody>
      </p:sp>
    </p:spTree>
    <p:extLst>
      <p:ext uri="{BB962C8B-B14F-4D97-AF65-F5344CB8AC3E}">
        <p14:creationId xmlns:p14="http://schemas.microsoft.com/office/powerpoint/2010/main" val="1442247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more continuous RVs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52578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Uniform</a:t>
            </a:r>
          </a:p>
          <a:p>
            <a:pPr lvl="1"/>
            <a:r>
              <a:rPr lang="en-US" dirty="0">
                <a:hlinkClick r:id="rId2"/>
              </a:rPr>
              <a:t>https://en.wikipedia.org/wiki/Uniform_distribution_%</a:t>
            </a:r>
            <a:r>
              <a:rPr lang="en-US" dirty="0" smtClean="0">
                <a:hlinkClick r:id="rId2"/>
              </a:rPr>
              <a:t>28continuous%29</a:t>
            </a:r>
            <a:endParaRPr lang="en-US" dirty="0" smtClean="0"/>
          </a:p>
          <a:p>
            <a:r>
              <a:rPr lang="en-US" dirty="0" err="1" smtClean="0"/>
              <a:t>Weibull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en.wikipedia.org/wiki/Weibull_distribution</a:t>
            </a:r>
            <a:endParaRPr lang="en-US" dirty="0" smtClean="0"/>
          </a:p>
          <a:p>
            <a:pPr lvl="1"/>
            <a:r>
              <a:rPr lang="en-US" dirty="0" smtClean="0"/>
              <a:t>We’ll see this for packet aggregation</a:t>
            </a:r>
          </a:p>
          <a:p>
            <a:r>
              <a:rPr lang="en-US" dirty="0" smtClean="0"/>
              <a:t>Normal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en.wikipedia.org/wiki/Normal_distribution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 descr="Probability distribution functi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447800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robability density function for the normal distributi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650" y="4680329"/>
            <a:ext cx="333375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5922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Variables in Python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Python Standard Library</a:t>
            </a:r>
          </a:p>
          <a:p>
            <a:pPr lvl="1"/>
            <a:r>
              <a:rPr lang="en-US" dirty="0" smtClean="0"/>
              <a:t>import random</a:t>
            </a:r>
          </a:p>
          <a:p>
            <a:r>
              <a:rPr lang="en-US" dirty="0" err="1" smtClean="0"/>
              <a:t>Mersenne</a:t>
            </a:r>
            <a:r>
              <a:rPr lang="en-US" dirty="0" smtClean="0"/>
              <a:t> Twister based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en.wikipedia.org/wiki/Mersenne_Twister</a:t>
            </a:r>
            <a:endParaRPr lang="en-US" dirty="0" smtClean="0"/>
          </a:p>
          <a:p>
            <a:r>
              <a:rPr lang="en-US" dirty="0" smtClean="0"/>
              <a:t>Bits</a:t>
            </a:r>
          </a:p>
          <a:p>
            <a:pPr lvl="1"/>
            <a:r>
              <a:rPr lang="en-US" dirty="0" err="1"/>
              <a:t>r</a:t>
            </a:r>
            <a:r>
              <a:rPr lang="en-US" dirty="0" err="1" smtClean="0"/>
              <a:t>andom.getrandbits</a:t>
            </a:r>
            <a:r>
              <a:rPr lang="en-US" dirty="0" smtClean="0"/>
              <a:t>(k)</a:t>
            </a:r>
          </a:p>
          <a:p>
            <a:r>
              <a:rPr lang="en-US" dirty="0" smtClean="0"/>
              <a:t>Discrete</a:t>
            </a:r>
          </a:p>
          <a:p>
            <a:pPr lvl="1"/>
            <a:r>
              <a:rPr lang="en-US" dirty="0" err="1" smtClean="0"/>
              <a:t>random.randrange</a:t>
            </a:r>
            <a:r>
              <a:rPr lang="en-US" dirty="0" smtClean="0"/>
              <a:t>(), </a:t>
            </a:r>
            <a:r>
              <a:rPr lang="en-US" dirty="0" err="1" smtClean="0"/>
              <a:t>random.randint</a:t>
            </a:r>
            <a:r>
              <a:rPr lang="en-US" dirty="0" smtClean="0"/>
              <a:t>()</a:t>
            </a:r>
          </a:p>
          <a:p>
            <a:r>
              <a:rPr lang="en-US" dirty="0" smtClean="0"/>
              <a:t>Continuous</a:t>
            </a:r>
          </a:p>
          <a:p>
            <a:pPr lvl="1"/>
            <a:r>
              <a:rPr lang="en-US" dirty="0" err="1" smtClean="0"/>
              <a:t>random.random</a:t>
            </a:r>
            <a:r>
              <a:rPr lang="en-US" dirty="0" smtClean="0"/>
              <a:t>() [0.0,1.0), </a:t>
            </a:r>
            <a:r>
              <a:rPr lang="en-US" dirty="0" err="1" smtClean="0"/>
              <a:t>random.uniform</a:t>
            </a:r>
            <a:r>
              <a:rPr lang="en-US" dirty="0" smtClean="0"/>
              <a:t>(</a:t>
            </a:r>
            <a:r>
              <a:rPr lang="en-US" dirty="0" err="1" smtClean="0"/>
              <a:t>a,b</a:t>
            </a:r>
            <a:r>
              <a:rPr lang="en-US" dirty="0" smtClean="0"/>
              <a:t>), </a:t>
            </a:r>
            <a:r>
              <a:rPr lang="en-US" dirty="0" err="1" smtClean="0"/>
              <a:t>random.expovariate</a:t>
            </a:r>
            <a:r>
              <a:rPr lang="en-US" dirty="0" smtClean="0"/>
              <a:t>(</a:t>
            </a:r>
            <a:r>
              <a:rPr lang="en-US" dirty="0" err="1" smtClean="0"/>
              <a:t>lambd</a:t>
            </a:r>
            <a:r>
              <a:rPr lang="en-US" dirty="0" smtClean="0"/>
              <a:t>), </a:t>
            </a:r>
            <a:r>
              <a:rPr lang="en-US" dirty="0" err="1" smtClean="0"/>
              <a:t>random.normalvariate</a:t>
            </a:r>
            <a:r>
              <a:rPr lang="en-US" dirty="0" smtClean="0"/>
              <a:t>(</a:t>
            </a:r>
            <a:r>
              <a:rPr lang="en-US" dirty="0" err="1" smtClean="0"/>
              <a:t>mu,sigma</a:t>
            </a:r>
            <a:r>
              <a:rPr lang="en-US" dirty="0" smtClean="0"/>
              <a:t>)</a:t>
            </a:r>
            <a:r>
              <a:rPr lang="en-US" dirty="0"/>
              <a:t> </a:t>
            </a:r>
            <a:r>
              <a:rPr lang="en-US" dirty="0" err="1"/>
              <a:t>random.weibullvariate</a:t>
            </a:r>
            <a:r>
              <a:rPr lang="en-US" dirty="0"/>
              <a:t>(</a:t>
            </a:r>
            <a:r>
              <a:rPr lang="en-US" i="1" dirty="0"/>
              <a:t>alpha</a:t>
            </a:r>
            <a:r>
              <a:rPr lang="en-US" dirty="0"/>
              <a:t>, </a:t>
            </a:r>
            <a:r>
              <a:rPr lang="en-US" i="1" dirty="0"/>
              <a:t>beta</a:t>
            </a:r>
            <a:r>
              <a:rPr lang="en-US" dirty="0"/>
              <a:t>)</a:t>
            </a:r>
          </a:p>
          <a:p>
            <a:r>
              <a:rPr lang="en-US" dirty="0" smtClean="0"/>
              <a:t>And more…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8281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Variables in Python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SciPy</a:t>
            </a:r>
            <a:endParaRPr lang="en-US" dirty="0" smtClean="0"/>
          </a:p>
          <a:p>
            <a:pPr lvl="1"/>
            <a:r>
              <a:rPr lang="en-US" dirty="0" smtClean="0"/>
              <a:t>import </a:t>
            </a:r>
            <a:r>
              <a:rPr lang="en-US" dirty="0" err="1" smtClean="0"/>
              <a:t>scipy.stats</a:t>
            </a:r>
            <a:endParaRPr lang="en-US" dirty="0" smtClean="0"/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docs.scipy.org/doc/scipy/reference/tutorial/stats.html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Current discrete distributions:</a:t>
            </a:r>
          </a:p>
          <a:p>
            <a:pPr lvl="1"/>
            <a:r>
              <a:rPr lang="en-US" dirty="0" smtClean="0"/>
              <a:t>Bernoulli, Binomial, Boltzmann </a:t>
            </a:r>
            <a:r>
              <a:rPr lang="en-US" dirty="0"/>
              <a:t>(Truncated Discrete Exponential</a:t>
            </a:r>
            <a:r>
              <a:rPr lang="en-US" dirty="0" smtClean="0"/>
              <a:t>), Discrete </a:t>
            </a:r>
            <a:r>
              <a:rPr lang="en-US" dirty="0" err="1" smtClean="0"/>
              <a:t>Laplacian</a:t>
            </a:r>
            <a:r>
              <a:rPr lang="en-US" dirty="0" smtClean="0"/>
              <a:t>, Geometric, </a:t>
            </a:r>
            <a:r>
              <a:rPr lang="en-US" dirty="0" err="1" smtClean="0"/>
              <a:t>Hypergeometric</a:t>
            </a:r>
            <a:r>
              <a:rPr lang="en-US" dirty="0" smtClean="0"/>
              <a:t>, Logarithmic </a:t>
            </a:r>
            <a:r>
              <a:rPr lang="en-US" dirty="0"/>
              <a:t>(Log-Series, Series</a:t>
            </a:r>
            <a:r>
              <a:rPr lang="en-US" dirty="0" smtClean="0"/>
              <a:t>), Negative Binomial, Planck </a:t>
            </a:r>
            <a:r>
              <a:rPr lang="en-US" dirty="0"/>
              <a:t>(Discrete Exponential</a:t>
            </a:r>
            <a:r>
              <a:rPr lang="en-US" dirty="0" smtClean="0"/>
              <a:t>), Poisson, Discrete Uniform, </a:t>
            </a:r>
            <a:r>
              <a:rPr lang="en-US" dirty="0" err="1" smtClean="0"/>
              <a:t>Skellam</a:t>
            </a:r>
            <a:r>
              <a:rPr lang="en-US" dirty="0" smtClean="0"/>
              <a:t>, </a:t>
            </a:r>
            <a:r>
              <a:rPr lang="en-US" dirty="0" err="1" smtClean="0"/>
              <a:t>Zipf</a:t>
            </a:r>
            <a:endParaRPr lang="en-US" dirty="0" smtClean="0"/>
          </a:p>
          <a:p>
            <a:r>
              <a:rPr lang="en-US" dirty="0" smtClean="0"/>
              <a:t>Continuous</a:t>
            </a:r>
          </a:p>
          <a:p>
            <a:pPr lvl="1"/>
            <a:r>
              <a:rPr lang="en-US" dirty="0" smtClean="0"/>
              <a:t>Too many to list here.</a:t>
            </a:r>
          </a:p>
          <a:p>
            <a:pPr lvl="1"/>
            <a:r>
              <a:rPr lang="en-US" dirty="0" smtClean="0"/>
              <a:t>Use help(</a:t>
            </a:r>
            <a:r>
              <a:rPr lang="en-US" dirty="0" err="1" smtClean="0"/>
              <a:t>scipy.stats</a:t>
            </a:r>
            <a:r>
              <a:rPr lang="en-US" dirty="0" smtClean="0"/>
              <a:t>) to see list or visit </a:t>
            </a:r>
            <a:r>
              <a:rPr lang="en-US" smtClean="0"/>
              <a:t>online documentation.</a:t>
            </a: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641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Probabilistic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have enough information to model situation exactly</a:t>
            </a:r>
          </a:p>
          <a:p>
            <a:r>
              <a:rPr lang="en-US" dirty="0" smtClean="0"/>
              <a:t>Trying to model Random phenomena</a:t>
            </a:r>
          </a:p>
          <a:p>
            <a:pPr lvl="1"/>
            <a:r>
              <a:rPr lang="en-US" dirty="0" smtClean="0"/>
              <a:t>Requests to a video server</a:t>
            </a:r>
          </a:p>
          <a:p>
            <a:pPr lvl="1"/>
            <a:r>
              <a:rPr lang="en-US" dirty="0" smtClean="0"/>
              <a:t>Packet arrivals at a switch output port</a:t>
            </a:r>
          </a:p>
          <a:p>
            <a:r>
              <a:rPr lang="en-US" dirty="0" smtClean="0"/>
              <a:t>Want to know possible outcomes</a:t>
            </a:r>
          </a:p>
          <a:p>
            <a:pPr lvl="1"/>
            <a:r>
              <a:rPr lang="en-US" dirty="0" smtClean="0"/>
              <a:t>What could happen…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708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Prob</a:t>
            </a:r>
            <a:r>
              <a:rPr lang="en-US" dirty="0" smtClean="0"/>
              <a:t>/Stat References (free)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Zukerman, “Introduction </a:t>
            </a:r>
            <a:r>
              <a:rPr lang="en-US" dirty="0"/>
              <a:t>to </a:t>
            </a:r>
            <a:r>
              <a:rPr lang="en-US" dirty="0" err="1"/>
              <a:t>Queueing</a:t>
            </a:r>
            <a:r>
              <a:rPr lang="en-US" dirty="0"/>
              <a:t> Theory </a:t>
            </a:r>
            <a:r>
              <a:rPr lang="en-US" dirty="0" smtClean="0"/>
              <a:t>and Stochastic </a:t>
            </a:r>
            <a:r>
              <a:rPr lang="en-US" dirty="0" err="1"/>
              <a:t>Teletraffic</a:t>
            </a:r>
            <a:r>
              <a:rPr lang="en-US" dirty="0"/>
              <a:t> </a:t>
            </a:r>
            <a:r>
              <a:rPr lang="en-US" dirty="0" smtClean="0"/>
              <a:t>Models”</a:t>
            </a:r>
          </a:p>
          <a:p>
            <a:pPr lvl="1"/>
            <a:r>
              <a:rPr lang="en-US" dirty="0" smtClean="0">
                <a:hlinkClick r:id="rId2"/>
              </a:rPr>
              <a:t>http://arxiv.org/abs/1307.2968</a:t>
            </a:r>
            <a:r>
              <a:rPr lang="en-US" dirty="0" smtClean="0"/>
              <a:t>, July 2013.</a:t>
            </a:r>
          </a:p>
          <a:p>
            <a:pPr lvl="1"/>
            <a:r>
              <a:rPr lang="en-US" dirty="0" smtClean="0"/>
              <a:t>Advanced (suitable for a whole grad course or two)</a:t>
            </a:r>
          </a:p>
          <a:p>
            <a:r>
              <a:rPr lang="en-US" dirty="0" err="1" smtClean="0"/>
              <a:t>Grinstead</a:t>
            </a:r>
            <a:r>
              <a:rPr lang="en-US" dirty="0" smtClean="0"/>
              <a:t> &amp; Snell “Introduction </a:t>
            </a:r>
            <a:r>
              <a:rPr lang="en-US" dirty="0"/>
              <a:t>to </a:t>
            </a:r>
            <a:r>
              <a:rPr lang="en-US" dirty="0" smtClean="0"/>
              <a:t>Probability”</a:t>
            </a:r>
          </a:p>
          <a:p>
            <a:pPr lvl="1"/>
            <a:r>
              <a:rPr lang="en-US" dirty="0" smtClean="0">
                <a:hlinkClick r:id="rId3"/>
              </a:rPr>
              <a:t>http://www.clrn.org/search/details.cfm?elrid=8525</a:t>
            </a:r>
            <a:endParaRPr lang="en-US" dirty="0" smtClean="0"/>
          </a:p>
          <a:p>
            <a:pPr lvl="1"/>
            <a:r>
              <a:rPr lang="en-US" dirty="0" smtClean="0"/>
              <a:t>Junior/Senior level treatment</a:t>
            </a:r>
            <a:endParaRPr lang="en-US" dirty="0"/>
          </a:p>
          <a:p>
            <a:r>
              <a:rPr lang="en-US" dirty="0" err="1" smtClean="0"/>
              <a:t>Illowsky</a:t>
            </a:r>
            <a:r>
              <a:rPr lang="en-US" dirty="0" smtClean="0"/>
              <a:t> &amp; Dean, “Collaborative Statistics”</a:t>
            </a:r>
          </a:p>
          <a:p>
            <a:pPr lvl="1"/>
            <a:r>
              <a:rPr lang="en-US" dirty="0" smtClean="0">
                <a:hlinkClick r:id="rId4"/>
              </a:rPr>
              <a:t>http://cnx.org/content/col10522/latest/</a:t>
            </a:r>
            <a:endParaRPr lang="en-US" dirty="0" smtClean="0"/>
          </a:p>
          <a:p>
            <a:pPr lvl="1"/>
            <a:r>
              <a:rPr lang="en-US" dirty="0" smtClean="0"/>
              <a:t>Web based, </a:t>
            </a:r>
            <a:r>
              <a:rPr lang="en-US" b="1" i="1" dirty="0" smtClean="0"/>
              <a:t>easy lookups</a:t>
            </a:r>
            <a:r>
              <a:rPr lang="en-US" dirty="0" smtClean="0"/>
              <a:t>,  Freshman/Sophomore level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034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Definition	</a:t>
            </a:r>
          </a:p>
          <a:p>
            <a:pPr lvl="1"/>
            <a:r>
              <a:rPr lang="en-US" dirty="0" smtClean="0"/>
              <a:t>In probability theory, the </a:t>
            </a:r>
            <a:r>
              <a:rPr lang="en-US" b="1" dirty="0" smtClean="0"/>
              <a:t>sample space, </a:t>
            </a:r>
            <a:r>
              <a:rPr lang="en-US" b="1" i="1" dirty="0" smtClean="0"/>
              <a:t>S</a:t>
            </a:r>
            <a:r>
              <a:rPr lang="en-US" b="1" dirty="0" smtClean="0"/>
              <a:t>, </a:t>
            </a:r>
            <a:r>
              <a:rPr lang="en-US" dirty="0" smtClean="0"/>
              <a:t>of an experiment or random trial is the set of all possible outcomes or results of that experiment.</a:t>
            </a:r>
          </a:p>
          <a:p>
            <a:pPr lvl="2"/>
            <a:r>
              <a:rPr lang="en-US" dirty="0" smtClean="0">
                <a:hlinkClick r:id="rId2"/>
              </a:rPr>
              <a:t>https://en.wikipedia.org/wiki/Sample_space</a:t>
            </a:r>
            <a:r>
              <a:rPr lang="en-US" dirty="0" smtClean="0"/>
              <a:t> </a:t>
            </a:r>
          </a:p>
          <a:p>
            <a:r>
              <a:rPr lang="en-US" dirty="0" smtClean="0"/>
              <a:t>Networking examples:</a:t>
            </a:r>
          </a:p>
          <a:p>
            <a:pPr lvl="1"/>
            <a:r>
              <a:rPr lang="en-US" dirty="0" smtClean="0"/>
              <a:t>{Working, Failed} state of an optical link</a:t>
            </a:r>
          </a:p>
          <a:p>
            <a:pPr lvl="1"/>
            <a:r>
              <a:rPr lang="en-US" dirty="0" smtClean="0"/>
              <a:t>{0,1,2,…} the number of requests to a webserver in any given 10 second interval.</a:t>
            </a:r>
          </a:p>
          <a:p>
            <a:pPr lvl="1"/>
            <a:r>
              <a:rPr lang="en-US" dirty="0" smtClean="0"/>
              <a:t>(0,∞] the time between packet arrivals at the input port of an Ethernet switch</a:t>
            </a:r>
          </a:p>
        </p:txBody>
      </p:sp>
    </p:spTree>
    <p:extLst>
      <p:ext uri="{BB962C8B-B14F-4D97-AF65-F5344CB8AC3E}">
        <p14:creationId xmlns:p14="http://schemas.microsoft.com/office/powerpoint/2010/main" val="3503267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and Probabilities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b="1" i="1" dirty="0" smtClean="0"/>
                  <a:t>Event</a:t>
                </a:r>
              </a:p>
              <a:p>
                <a:pPr lvl="1"/>
                <a:r>
                  <a:rPr lang="en-US" dirty="0" smtClean="0"/>
                  <a:t>An event </a:t>
                </a:r>
                <a:r>
                  <a:rPr lang="en-US" b="1" i="1" dirty="0" smtClean="0"/>
                  <a:t>E</a:t>
                </a:r>
                <a:r>
                  <a:rPr lang="en-US" dirty="0" smtClean="0"/>
                  <a:t> is a subset of the sample space </a:t>
                </a:r>
                <a:r>
                  <a:rPr lang="en-US" b="1" i="1" dirty="0" smtClean="0"/>
                  <a:t>S</a:t>
                </a:r>
                <a:r>
                  <a:rPr lang="en-US" dirty="0" smtClean="0"/>
                  <a:t>.</a:t>
                </a:r>
              </a:p>
              <a:p>
                <a:pPr lvl="1"/>
                <a:r>
                  <a:rPr lang="en-US" dirty="0" smtClean="0"/>
                  <a:t>Intuitively just a subset of possible outcomes.</a:t>
                </a:r>
              </a:p>
              <a:p>
                <a:r>
                  <a:rPr lang="en-US" b="1" i="1" dirty="0" smtClean="0"/>
                  <a:t>Probability Measure</a:t>
                </a:r>
              </a:p>
              <a:p>
                <a:pPr lvl="1"/>
                <a:r>
                  <a:rPr lang="en-US" dirty="0" smtClean="0"/>
                  <a:t>A probability measure P(A) is a function of events with the following properties:</a:t>
                </a:r>
              </a:p>
              <a:p>
                <a:pPr lvl="1"/>
                <a:r>
                  <a:rPr lang="en-US" dirty="0" smtClean="0"/>
                  <a:t>For any event </a:t>
                </a:r>
                <a:r>
                  <a:rPr lang="en-US" i="1" dirty="0" smtClean="0"/>
                  <a:t>A</a:t>
                </a:r>
                <a:r>
                  <a:rPr lang="en-US" dirty="0" smtClean="0"/>
                  <a:t>,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≥0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en-US" b="0" dirty="0" smtClean="0"/>
                  <a:t>, (</a:t>
                </a:r>
                <a:r>
                  <a:rPr lang="en-US" b="0" i="1" dirty="0" smtClean="0"/>
                  <a:t>S</a:t>
                </a:r>
                <a:r>
                  <a:rPr lang="en-US" b="0" dirty="0" smtClean="0"/>
                  <a:t> is the entire sample space)</a:t>
                </a:r>
              </a:p>
              <a:p>
                <a:pPr lvl="1"/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=∅</m:t>
                    </m:r>
                  </m:oMath>
                </a14:m>
                <a:r>
                  <a:rPr lang="en-US" b="0" dirty="0" smtClean="0"/>
                  <a:t>,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∪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b="0" dirty="0" smtClean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828800" y="5922959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The last condition needs to be extended a bit for infinite sample spaces.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73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consequences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dirty="0" smtClean="0"/>
                  <a:t> denotes the event consisting of all points not in </a:t>
                </a:r>
                <a:r>
                  <a:rPr lang="en-US" i="1" dirty="0" smtClean="0"/>
                  <a:t>A</a:t>
                </a:r>
                <a:r>
                  <a:rPr lang="en-US" dirty="0" smtClean="0"/>
                  <a:t>,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e>
                        </m:acc>
                      </m:e>
                    </m:d>
                    <m:r>
                      <a:rPr lang="en-US" b="0" i="0" smtClean="0">
                        <a:latin typeface="Cambria Math"/>
                      </a:rPr>
                      <m:t>=1−</m:t>
                    </m:r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b="0" dirty="0" smtClean="0"/>
                  <a:t> </a:t>
                </a:r>
              </a:p>
              <a:p>
                <a:pPr lvl="1"/>
                <a:r>
                  <a:rPr lang="en-US" dirty="0" smtClean="0">
                    <a:latin typeface="Cambria Math"/>
                  </a:rPr>
                  <a:t>Example: The probability of a bit error occurring on a 10Gbps Ethernet link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𝑏𝑖𝑡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𝑒𝑟𝑟𝑜𝑟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=1.0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−12</m:t>
                        </m:r>
                      </m:sup>
                    </m:sSup>
                  </m:oMath>
                </a14:m>
                <a:r>
                  <a:rPr lang="en-US" b="0" dirty="0" smtClean="0">
                    <a:latin typeface="Cambria Math"/>
                    <a:ea typeface="Cambria Math"/>
                  </a:rPr>
                  <a:t>, </a:t>
                </a:r>
                <a:r>
                  <a:rPr lang="en-US" b="0" dirty="0" smtClean="0">
                    <a:latin typeface="Cambria Math"/>
                  </a:rPr>
                  <a:t>what is the probability that a bit error won’t occur?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𝑏𝑖𝑡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𝑔𝑜𝑜𝑑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=1−</m:t>
                    </m:r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𝑏𝑖𝑡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𝑒𝑟𝑟𝑜𝑟</m:t>
                            </m:r>
                          </m:sub>
                        </m:sSub>
                      </m:e>
                    </m:d>
                  </m:oMath>
                </a14:m>
                <a:endParaRPr lang="en-US" b="0" dirty="0" smtClean="0">
                  <a:latin typeface="Cambria Math"/>
                </a:endParaRPr>
              </a:p>
              <a:p>
                <a:pPr lvl="2"/>
                <a:r>
                  <a:rPr lang="en-US" b="0" dirty="0" smtClean="0">
                    <a:latin typeface="Cambria Math"/>
                  </a:rPr>
                  <a:t>0.99999999999900000000</a:t>
                </a:r>
              </a:p>
              <a:p>
                <a:pPr lvl="2"/>
                <a:endParaRPr lang="en-US" b="0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=0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lvl="1"/>
                <a:endParaRPr lang="en-US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5944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Variables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Probability Space</a:t>
                </a:r>
              </a:p>
              <a:p>
                <a:pPr lvl="1"/>
                <a:r>
                  <a:rPr lang="en-US" dirty="0" smtClean="0"/>
                  <a:t>A </a:t>
                </a:r>
                <a:r>
                  <a:rPr lang="en-US" b="1" i="1" dirty="0" smtClean="0"/>
                  <a:t>probability space </a:t>
                </a:r>
                <a:r>
                  <a:rPr lang="en-US" dirty="0" smtClean="0"/>
                  <a:t>consists of a sample space S, a probability measure P, and a set of “measurable subsets”,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ℱ</m:t>
                    </m:r>
                  </m:oMath>
                </a14:m>
                <a:r>
                  <a:rPr lang="en-US" dirty="0" smtClean="0"/>
                  <a:t>, that includes the entire space S.</a:t>
                </a:r>
              </a:p>
              <a:p>
                <a:pPr lvl="2"/>
                <a:r>
                  <a:rPr lang="en-US" dirty="0" smtClean="0">
                    <a:hlinkClick r:id="rId2"/>
                  </a:rPr>
                  <a:t>https://en.wikipedia.org/wiki/Probability_space</a:t>
                </a: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Random Variable</a:t>
                </a:r>
              </a:p>
              <a:p>
                <a:pPr lvl="1"/>
                <a:r>
                  <a:rPr lang="en-US" dirty="0" smtClean="0"/>
                  <a:t>A random variable, X, on a probability space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ℱ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</m:d>
                  </m:oMath>
                </a14:m>
                <a:r>
                  <a:rPr lang="en-US" dirty="0" smtClean="0"/>
                  <a:t> is a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</a:rPr>
                      <m:t>:</m:t>
                    </m:r>
                    <m:r>
                      <a:rPr lang="en-US" b="0" i="1" smtClean="0">
                        <a:latin typeface="Cambria Math"/>
                      </a:rPr>
                      <m:t>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ℝ</m:t>
                    </m:r>
                  </m:oMath>
                </a14:m>
                <a:r>
                  <a:rPr lang="en-US" dirty="0" smtClean="0"/>
                  <a:t>, such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{</m:t>
                    </m:r>
                    <m:r>
                      <a:rPr lang="en-US" b="0" i="1" smtClean="0">
                        <a:latin typeface="Cambria Math"/>
                      </a:rPr>
                      <m:t>𝑠</m:t>
                    </m:r>
                    <m:r>
                      <a:rPr lang="en-US" b="0" i="1" smtClean="0">
                        <a:latin typeface="Cambria Math"/>
                      </a:rPr>
                      <m:t>:</m:t>
                    </m:r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𝑠</m:t>
                    </m:r>
                    <m:r>
                      <a:rPr lang="en-US" b="0" i="1" smtClean="0">
                        <a:latin typeface="Cambria Math"/>
                      </a:rPr>
                      <m:t>)≤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𝑟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}∈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ℱ</m:t>
                    </m:r>
                  </m:oMath>
                </a14:m>
                <a:r>
                  <a:rPr lang="en-US" dirty="0" smtClean="0"/>
                  <a:t>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𝑟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ℝ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lvl="2"/>
                <a:r>
                  <a:rPr lang="en-US" dirty="0" smtClean="0">
                    <a:hlinkClick r:id="rId3"/>
                  </a:rPr>
                  <a:t>https://en.wikipedia.org/wiki/Random_variable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  <a:blipFill rotWithShape="1">
                <a:blip r:embed="rId4"/>
                <a:stretch>
                  <a:fillRect l="-1630" t="-2710" r="-2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7395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Distributions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Bernoulli Distribution</a:t>
                </a:r>
              </a:p>
              <a:p>
                <a:pPr lvl="1"/>
                <a:r>
                  <a:rPr lang="en-US" dirty="0" smtClean="0"/>
                  <a:t>a random variable which takes value 1 with success probability, </a:t>
                </a:r>
                <a:r>
                  <a:rPr lang="en-US" i="1" dirty="0" smtClean="0"/>
                  <a:t>p</a:t>
                </a:r>
                <a:r>
                  <a:rPr lang="en-US" dirty="0" smtClean="0"/>
                  <a:t>,  and value 0 with failure probability  </a:t>
                </a:r>
                <a:r>
                  <a:rPr lang="en-US" i="1" dirty="0" smtClean="0"/>
                  <a:t>q=1-p</a:t>
                </a:r>
                <a:r>
                  <a:rPr lang="en-US" dirty="0" smtClean="0"/>
                  <a:t>.</a:t>
                </a:r>
              </a:p>
              <a:p>
                <a:pPr lvl="2"/>
                <a:r>
                  <a:rPr lang="en-US" dirty="0" smtClean="0">
                    <a:hlinkClick r:id="rId2"/>
                  </a:rPr>
                  <a:t>https://en.wikipedia.org/wiki/Bernoulli_distribution</a:t>
                </a:r>
                <a:endParaRPr lang="en-US" dirty="0" smtClean="0"/>
              </a:p>
              <a:p>
                <a:r>
                  <a:rPr lang="en-US" dirty="0" smtClean="0"/>
                  <a:t>Binomial Distribution</a:t>
                </a:r>
              </a:p>
              <a:p>
                <a:pPr lvl="1"/>
                <a:r>
                  <a:rPr lang="en-US" dirty="0" smtClean="0"/>
                  <a:t>the number of successes in a sequence of n independent yes/no experiments, each of which yields success with probability </a:t>
                </a:r>
                <a:r>
                  <a:rPr lang="en-US" i="1" dirty="0" smtClean="0"/>
                  <a:t>p</a:t>
                </a:r>
                <a:r>
                  <a:rPr lang="en-US" dirty="0" smtClean="0"/>
                  <a:t>.</a:t>
                </a:r>
              </a:p>
              <a:p>
                <a:pPr lvl="2"/>
                <a:r>
                  <a:rPr lang="en-US" dirty="0" smtClean="0">
                    <a:hlinkClick r:id="rId3"/>
                  </a:rPr>
                  <a:t>https://en.wikipedia.org/wiki/Binomial_distribution</a:t>
                </a:r>
                <a:endParaRPr lang="en-US" dirty="0" smtClean="0"/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</m:mr>
                        </m:m>
                      </m:e>
                    </m:d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(1−</m:t>
                        </m:r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 smtClean="0"/>
                  <a:t> 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∈{0,1,2,…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}</m:t>
                    </m:r>
                  </m:oMath>
                </a14:m>
                <a:endParaRPr lang="en-US" dirty="0" smtClean="0"/>
              </a:p>
              <a:p>
                <a:pPr lvl="2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4"/>
                <a:stretch>
                  <a:fillRect l="-1481" t="-3504" r="-2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62000" y="6216134"/>
            <a:ext cx="7993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Just a sum of n  independent Bernoulli random variables with the same distribution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92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2376</TotalTime>
  <Words>1514</Words>
  <Application>Microsoft Office PowerPoint</Application>
  <PresentationFormat>On-screen Show (4:3)</PresentationFormat>
  <Paragraphs>170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Random Variables and Probabilities</vt:lpstr>
      <vt:lpstr>Outline</vt:lpstr>
      <vt:lpstr>Why Probabilistic Models</vt:lpstr>
      <vt:lpstr>Prob/Stat References (free)</vt:lpstr>
      <vt:lpstr>Sample Space</vt:lpstr>
      <vt:lpstr>Events and Probabilities</vt:lpstr>
      <vt:lpstr>Some consequences</vt:lpstr>
      <vt:lpstr>Random Variables</vt:lpstr>
      <vt:lpstr>Discrete Distributions</vt:lpstr>
      <vt:lpstr>Binomial Coefficients &amp; Distribution</vt:lpstr>
      <vt:lpstr>Binomial Distribution</vt:lpstr>
      <vt:lpstr>How many bits till a bit Error? </vt:lpstr>
      <vt:lpstr>Poisson Distribution</vt:lpstr>
      <vt:lpstr>Probability of the Number of Errors in  a second and an Hour</vt:lpstr>
      <vt:lpstr>Poisson &amp; Binomial</vt:lpstr>
      <vt:lpstr>Continuous Random Variables</vt:lpstr>
      <vt:lpstr>Exponential Distribution I</vt:lpstr>
      <vt:lpstr>Exponential Distribution II</vt:lpstr>
      <vt:lpstr>Exponential Distribution III</vt:lpstr>
      <vt:lpstr>Many more continuous RVs</vt:lpstr>
      <vt:lpstr>Random Variables in Python I</vt:lpstr>
      <vt:lpstr>Random Variables in Python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Dr. Greg M. Bernstein</dc:creator>
  <cp:lastModifiedBy>Dr. Greg M. Bernstein</cp:lastModifiedBy>
  <cp:revision>73</cp:revision>
  <dcterms:created xsi:type="dcterms:W3CDTF">2014-02-19T18:15:36Z</dcterms:created>
  <dcterms:modified xsi:type="dcterms:W3CDTF">2014-06-13T17:30:09Z</dcterms:modified>
</cp:coreProperties>
</file>