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9"/>
  </p:notesMasterIdLst>
  <p:sldIdLst>
    <p:sldId id="256" r:id="rId2"/>
    <p:sldId id="257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58" r:id="rId11"/>
    <p:sldId id="270" r:id="rId12"/>
    <p:sldId id="274" r:id="rId13"/>
    <p:sldId id="271" r:id="rId14"/>
    <p:sldId id="273" r:id="rId15"/>
    <p:sldId id="272" r:id="rId16"/>
    <p:sldId id="267" r:id="rId17"/>
    <p:sldId id="275" r:id="rId18"/>
    <p:sldId id="268" r:id="rId19"/>
    <p:sldId id="269" r:id="rId20"/>
    <p:sldId id="276" r:id="rId21"/>
    <p:sldId id="277" r:id="rId22"/>
    <p:sldId id="279" r:id="rId23"/>
    <p:sldId id="280" r:id="rId24"/>
    <p:sldId id="281" r:id="rId25"/>
    <p:sldId id="278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FB5AB-0469-4F32-A8EE-02221D2C068B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87550-DF3D-480E-A270-94776B59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2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87550-DF3D-480E-A270-94776B59BB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4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0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5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4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7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4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6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1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8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DF48E-68A1-48B8-ACED-50F150376B6A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8540D-79B9-4723-AD4E-4E6CE158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9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rotto-networking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M/M/1_queu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rlang_(unit)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1307.296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/M/1_queue" TargetMode="External"/><Relationship Id="rId2" Type="http://schemas.openxmlformats.org/officeDocument/2006/relationships/hyperlink" Target="https://en.wikipedia.org/wiki/Kendall's_no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rst_in_first_ou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96" y="0"/>
            <a:ext cx="9125803" cy="6858000"/>
          </a:xfrm>
          <a:prstGeom prst="rect">
            <a:avLst/>
          </a:prstGeom>
          <a:blipFill dpi="0" rotWithShape="1">
            <a:blip r:embed="rId3">
              <a:alphaModFix amt="14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897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Network Design and Optimization </a:t>
            </a:r>
            <a:r>
              <a:rPr lang="en-US" b="1" i="1" dirty="0" smtClean="0"/>
              <a:t>Queueing Theory Overview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Dr. Greg </a:t>
            </a:r>
            <a:r>
              <a:rPr lang="en-US" b="1" i="1" dirty="0" smtClean="0">
                <a:solidFill>
                  <a:srgbClr val="0070C0"/>
                </a:solidFill>
              </a:rPr>
              <a:t>Bernstein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Grotto Networking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6687" y="6084332"/>
            <a:ext cx="295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www.grotto-networking.com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05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Processes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Definition</a:t>
                </a:r>
              </a:p>
              <a:p>
                <a:pPr lvl="1"/>
                <a:r>
                  <a:rPr lang="en-US" dirty="0"/>
                  <a:t>For a given index set T, a </a:t>
                </a:r>
                <a:r>
                  <a:rPr lang="en-US" b="1" i="1" dirty="0"/>
                  <a:t>stochastic</a:t>
                </a:r>
                <a:r>
                  <a:rPr lang="en-US" dirty="0"/>
                  <a:t> process {</a:t>
                </a:r>
                <a:r>
                  <a:rPr lang="en-US" dirty="0" err="1"/>
                  <a:t>X</a:t>
                </a:r>
                <a:r>
                  <a:rPr lang="en-US" sz="1200" dirty="0" err="1"/>
                  <a:t>t</a:t>
                </a:r>
                <a:r>
                  <a:rPr lang="en-US" dirty="0"/>
                  <a:t>, t ∈ T} is an indexed collection of </a:t>
                </a:r>
                <a:r>
                  <a:rPr lang="en-US" i="1" dirty="0" smtClean="0"/>
                  <a:t>random variables</a:t>
                </a:r>
                <a:r>
                  <a:rPr lang="en-US" dirty="0"/>
                  <a:t>. They may or may not be identically distributed. </a:t>
                </a:r>
                <a:endParaRPr lang="en-US" dirty="0" smtClean="0"/>
              </a:p>
              <a:p>
                <a:r>
                  <a:rPr lang="en-US" dirty="0" smtClean="0"/>
                  <a:t>Comments</a:t>
                </a:r>
              </a:p>
              <a:p>
                <a:pPr lvl="1"/>
                <a:r>
                  <a:rPr lang="en-US" dirty="0" smtClean="0"/>
                  <a:t>In </a:t>
                </a:r>
                <a:r>
                  <a:rPr lang="en-US" dirty="0"/>
                  <a:t>many applications the index </a:t>
                </a:r>
                <a:r>
                  <a:rPr lang="en-US" dirty="0" smtClean="0"/>
                  <a:t>t is </a:t>
                </a:r>
                <a:r>
                  <a:rPr lang="en-US" dirty="0"/>
                  <a:t>used to model time. Accordingly, the random variable </a:t>
                </a:r>
                <a:r>
                  <a:rPr lang="en-US" dirty="0" err="1"/>
                  <a:t>X</a:t>
                </a:r>
                <a:r>
                  <a:rPr lang="en-US" sz="1200" dirty="0" err="1"/>
                  <a:t>t</a:t>
                </a:r>
                <a:r>
                  <a:rPr lang="en-US" sz="1200" dirty="0"/>
                  <a:t> </a:t>
                </a:r>
                <a:r>
                  <a:rPr lang="en-US" sz="1200" dirty="0" smtClean="0"/>
                  <a:t> </a:t>
                </a:r>
                <a:r>
                  <a:rPr lang="en-US" dirty="0" smtClean="0"/>
                  <a:t>for </a:t>
                </a:r>
                <a:r>
                  <a:rPr lang="en-US" dirty="0"/>
                  <a:t>a given t can represent, </a:t>
                </a:r>
                <a:r>
                  <a:rPr lang="en-US" dirty="0" smtClean="0"/>
                  <a:t>for example</a:t>
                </a:r>
                <a:r>
                  <a:rPr lang="en-US" dirty="0"/>
                  <a:t>, the number of telephone calls that have arrived at an exchange by time t</a:t>
                </a:r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/>
                  <a:t>If the index set T is countable, the stochastic process is called a </a:t>
                </a:r>
                <a:r>
                  <a:rPr lang="en-US" b="1" i="1" dirty="0"/>
                  <a:t>discrete-time process</a:t>
                </a:r>
                <a:r>
                  <a:rPr lang="en-US" dirty="0"/>
                  <a:t>, or </a:t>
                </a:r>
                <a:r>
                  <a:rPr lang="en-US" dirty="0" smtClean="0"/>
                  <a:t>a time series. </a:t>
                </a:r>
                <a:r>
                  <a:rPr lang="en-US" dirty="0"/>
                  <a:t>Otherwise, the stochastic process is called a </a:t>
                </a:r>
                <a:r>
                  <a:rPr lang="en-US" b="1" i="1" dirty="0"/>
                  <a:t>continuous-time process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i="1" dirty="0" smtClean="0"/>
                  <a:t>state space </a:t>
                </a:r>
                <a:r>
                  <a:rPr lang="en-US" dirty="0" smtClean="0"/>
                  <a:t>for the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can be either discrete or continuous.</a:t>
                </a:r>
              </a:p>
              <a:p>
                <a:pPr marL="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52800" y="6031889"/>
            <a:ext cx="222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Zukerman section 2.1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3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Stochastic Processes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8366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Classified by time and state space</a:t>
                </a:r>
              </a:p>
              <a:p>
                <a:pPr lvl="1"/>
                <a:r>
                  <a:rPr lang="en-US" dirty="0" smtClean="0"/>
                  <a:t>Discrete </a:t>
                </a:r>
                <a:r>
                  <a:rPr lang="en-US" dirty="0"/>
                  <a:t>Time Discrete Space</a:t>
                </a:r>
              </a:p>
              <a:p>
                <a:pPr lvl="1"/>
                <a:r>
                  <a:rPr lang="en-US" dirty="0" smtClean="0"/>
                  <a:t>Discrete </a:t>
                </a:r>
                <a:r>
                  <a:rPr lang="en-US" dirty="0"/>
                  <a:t>Time Continuous Space</a:t>
                </a:r>
              </a:p>
              <a:p>
                <a:pPr lvl="1"/>
                <a:r>
                  <a:rPr lang="en-US" dirty="0" smtClean="0"/>
                  <a:t>Continuous </a:t>
                </a:r>
                <a:r>
                  <a:rPr lang="en-US" dirty="0"/>
                  <a:t>Time Discrete Space</a:t>
                </a:r>
              </a:p>
              <a:p>
                <a:pPr lvl="1"/>
                <a:r>
                  <a:rPr lang="en-US" dirty="0" smtClean="0"/>
                  <a:t>Continuous </a:t>
                </a:r>
                <a:r>
                  <a:rPr lang="en-US" dirty="0"/>
                  <a:t>Time Continuous Space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Classified by time variation of probabilities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Do joint probabilities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’s for different  t’s vary with time or are they independent of time? Called “stationary” properties.</a:t>
                </a:r>
              </a:p>
              <a:p>
                <a:r>
                  <a:rPr lang="en-US" dirty="0" smtClean="0"/>
                  <a:t>How States related to each other in time…</a:t>
                </a:r>
              </a:p>
              <a:p>
                <a:pPr lvl="1"/>
                <a:r>
                  <a:rPr lang="en-US" dirty="0" smtClean="0"/>
                  <a:t>“Birth-Death” process, Renewal Process, Markov Process…</a:t>
                </a:r>
              </a:p>
              <a:p>
                <a:r>
                  <a:rPr lang="en-US" dirty="0" smtClean="0"/>
                  <a:t>And many, many more…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83668"/>
              </a:xfrm>
              <a:blipFill rotWithShape="1">
                <a:blip r:embed="rId2"/>
                <a:stretch>
                  <a:fillRect l="-1185" t="-2663" b="-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52800" y="6183868"/>
            <a:ext cx="222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Zukerman section 2.1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8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Definition</a:t>
            </a:r>
          </a:p>
          <a:p>
            <a:pPr lvl="1"/>
            <a:r>
              <a:rPr lang="en-US" dirty="0"/>
              <a:t>A point process can be </a:t>
            </a:r>
            <a:r>
              <a:rPr lang="en-US" dirty="0" smtClean="0"/>
              <a:t>defined by </a:t>
            </a:r>
            <a:r>
              <a:rPr lang="en-US" dirty="0"/>
              <a:t>its </a:t>
            </a:r>
            <a:r>
              <a:rPr lang="en-US" b="1" i="1" dirty="0"/>
              <a:t>counting process</a:t>
            </a:r>
            <a:r>
              <a:rPr lang="en-US" dirty="0"/>
              <a:t> {N(t), t ≥ 0}, where N(t) is the number of </a:t>
            </a:r>
            <a:r>
              <a:rPr lang="en-US" dirty="0" smtClean="0"/>
              <a:t>arrivals with [0</a:t>
            </a:r>
            <a:r>
              <a:rPr lang="en-US" dirty="0"/>
              <a:t>, t</a:t>
            </a:r>
            <a:r>
              <a:rPr lang="en-US" dirty="0" smtClean="0"/>
              <a:t>). A </a:t>
            </a:r>
            <a:r>
              <a:rPr lang="en-US" dirty="0"/>
              <a:t>counting process {N(t)} has the following properties:</a:t>
            </a:r>
          </a:p>
          <a:p>
            <a:pPr lvl="2"/>
            <a:r>
              <a:rPr lang="en-US" dirty="0" smtClean="0"/>
              <a:t>N(t</a:t>
            </a:r>
            <a:r>
              <a:rPr lang="en-US" dirty="0"/>
              <a:t>) ≥ 0,</a:t>
            </a:r>
          </a:p>
          <a:p>
            <a:pPr lvl="2"/>
            <a:r>
              <a:rPr lang="en-US" dirty="0" smtClean="0"/>
              <a:t>N(t</a:t>
            </a:r>
            <a:r>
              <a:rPr lang="en-US" dirty="0"/>
              <a:t>) is integer,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s &gt; t, then N(s) ≥ N(t) and N(s) − N(t) is the number of occurrences within (t, s</a:t>
            </a:r>
            <a:r>
              <a:rPr lang="en-US" dirty="0" smtClean="0"/>
              <a:t>].</a:t>
            </a:r>
          </a:p>
          <a:p>
            <a:r>
              <a:rPr lang="en-US" dirty="0" smtClean="0"/>
              <a:t>Comment</a:t>
            </a:r>
          </a:p>
          <a:p>
            <a:pPr lvl="1"/>
            <a:r>
              <a:rPr lang="en-US" dirty="0"/>
              <a:t>Note that N(t) is not an independent process because for example, if t</a:t>
            </a:r>
            <a:r>
              <a:rPr lang="en-US" sz="1200" dirty="0"/>
              <a:t>2 </a:t>
            </a:r>
            <a:r>
              <a:rPr lang="en-US" dirty="0"/>
              <a:t>&gt; t</a:t>
            </a:r>
            <a:r>
              <a:rPr lang="en-US" sz="1200" dirty="0"/>
              <a:t>1 </a:t>
            </a:r>
            <a:r>
              <a:rPr lang="en-US" dirty="0"/>
              <a:t>then N(t</a:t>
            </a:r>
            <a:r>
              <a:rPr lang="en-US" sz="1200" dirty="0"/>
              <a:t>2</a:t>
            </a:r>
            <a:r>
              <a:rPr lang="en-US" dirty="0"/>
              <a:t>) </a:t>
            </a:r>
            <a:r>
              <a:rPr lang="en-US" dirty="0" smtClean="0"/>
              <a:t>is dependent </a:t>
            </a:r>
            <a:r>
              <a:rPr lang="en-US" dirty="0"/>
              <a:t>on the number of arrivals in [0, t</a:t>
            </a:r>
            <a:r>
              <a:rPr lang="en-US" sz="1200" dirty="0"/>
              <a:t>1</a:t>
            </a:r>
            <a:r>
              <a:rPr lang="en-US" dirty="0"/>
              <a:t>), namely, N(t</a:t>
            </a:r>
            <a:r>
              <a:rPr lang="en-US" sz="1200" dirty="0"/>
              <a:t>1</a:t>
            </a:r>
            <a:r>
              <a:rPr lang="en-US" dirty="0"/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6183868"/>
            <a:ext cx="222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Zukerman section 2.2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0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Bit Error on 10Gbps link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Bernoulli Process</a:t>
                </a:r>
              </a:p>
              <a:p>
                <a:pPr lvl="1"/>
                <a:r>
                  <a:rPr lang="en-US" dirty="0" smtClean="0"/>
                  <a:t>Discrete time process, i.e., time is broken up by bit time slots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1.0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−10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, i.e., 100 </a:t>
                </a:r>
                <a:r>
                  <a:rPr lang="en-US" dirty="0" err="1" smtClean="0"/>
                  <a:t>ps</a:t>
                </a:r>
                <a:r>
                  <a:rPr lang="en-US" dirty="0" smtClean="0"/>
                  <a:t> with BER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Model as independent identically distributed (IID) Bernoulli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=0,1,2,…}</m:t>
                    </m:r>
                  </m:oMath>
                </a14:m>
                <a:r>
                  <a:rPr lang="en-US" dirty="0" smtClean="0"/>
                  <a:t> where for all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−12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1−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Can think of these as random “arrivals” of bit errors</a:t>
                </a:r>
              </a:p>
              <a:p>
                <a:r>
                  <a:rPr lang="en-US" dirty="0" smtClean="0"/>
                  <a:t>Related “Counting” Process</a:t>
                </a:r>
              </a:p>
              <a:p>
                <a:pPr lvl="1"/>
                <a:r>
                  <a:rPr lang="en-US" dirty="0" smtClean="0"/>
                  <a:t>Number of errors accumulated by time n, </a:t>
                </a:r>
                <a:r>
                  <a:rPr lang="en-US" dirty="0"/>
                  <a:t>{N(n), n ≥ 0}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This is a binomial process (not IID!)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)=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(1−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∈{0,1,2,…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370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52800" y="6183868"/>
            <a:ext cx="240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Zukerman section 2.2.1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9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Definition</a:t>
                </a:r>
              </a:p>
              <a:p>
                <a:pPr lvl="1"/>
                <a:r>
                  <a:rPr lang="en-US" dirty="0"/>
                  <a:t>A counting process {N(t)} is defined as a </a:t>
                </a:r>
                <a:r>
                  <a:rPr lang="en-US" b="1" i="1" dirty="0"/>
                  <a:t>Poisson process </a:t>
                </a:r>
                <a:r>
                  <a:rPr lang="en-US" dirty="0"/>
                  <a:t>with rate λ &gt; 0 if it satisfies </a:t>
                </a:r>
                <a:r>
                  <a:rPr lang="en-US" dirty="0" smtClean="0"/>
                  <a:t>the following </a:t>
                </a:r>
                <a:r>
                  <a:rPr lang="en-US" dirty="0"/>
                  <a:t>three conditions.</a:t>
                </a:r>
              </a:p>
              <a:p>
                <a:pPr lvl="1"/>
                <a:r>
                  <a:rPr lang="en-US" dirty="0" smtClean="0"/>
                  <a:t>N(0</a:t>
                </a:r>
                <a:r>
                  <a:rPr lang="en-US" dirty="0"/>
                  <a:t>) = 0.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number of occurrences in two non-overlapping intervals are independent. That is</a:t>
                </a:r>
                <a:r>
                  <a:rPr lang="en-US" dirty="0" smtClean="0"/>
                  <a:t>, for </a:t>
                </a:r>
                <a:r>
                  <a:rPr lang="en-US" dirty="0"/>
                  <a:t>any s &gt; t &gt; u &gt; v &gt; 0, the random variable N(s) − N(t), and the random </a:t>
                </a:r>
                <a:r>
                  <a:rPr lang="en-US" dirty="0" smtClean="0"/>
                  <a:t>variable N(u</a:t>
                </a:r>
                <a:r>
                  <a:rPr lang="en-US" dirty="0"/>
                  <a:t>) − N(v) are independent. This means that the Poisson process has what is </a:t>
                </a:r>
                <a:r>
                  <a:rPr lang="en-US" dirty="0" smtClean="0"/>
                  <a:t>called independent </a:t>
                </a:r>
                <a:r>
                  <a:rPr lang="en-US" dirty="0"/>
                  <a:t>increments.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number of occurrences in an interval of length t has a Poisson distribution with </a:t>
                </a:r>
                <a:r>
                  <a:rPr lang="en-US" dirty="0" smtClean="0"/>
                  <a:t>mean </a:t>
                </a:r>
                <a:r>
                  <a:rPr lang="el-GR" dirty="0" smtClean="0"/>
                  <a:t>λ</a:t>
                </a:r>
                <a:r>
                  <a:rPr lang="en-US" dirty="0" smtClean="0"/>
                  <a:t>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)=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∈{0,1,2,⋯,∞}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Comment</a:t>
                </a:r>
              </a:p>
              <a:p>
                <a:pPr lvl="1"/>
                <a:r>
                  <a:rPr lang="en-US" dirty="0"/>
                  <a:t>Another important property of the Poisson process is that the inter-arrival times of </a:t>
                </a:r>
                <a:r>
                  <a:rPr lang="en-US" dirty="0" smtClean="0"/>
                  <a:t>occurrences is </a:t>
                </a:r>
                <a:r>
                  <a:rPr lang="en-US" dirty="0"/>
                  <a:t>exponentially distributed with parameter λ.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815" t="-2065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52800" y="6183868"/>
            <a:ext cx="240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Zukerman section 2.2.2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87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 requests to a video server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Approximate with Poisson process</a:t>
                </a:r>
              </a:p>
              <a:p>
                <a:pPr lvl="1"/>
                <a:r>
                  <a:rPr lang="en-US" dirty="0" smtClean="0"/>
                  <a:t>We’ll put the rate parameter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is in units of movie requests per second. For example on a Friday night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=5.3</m:t>
                    </m:r>
                  </m:oMath>
                </a14:m>
                <a:r>
                  <a:rPr lang="en-US" dirty="0" smtClean="0"/>
                  <a:t>(completely fictitious number)</a:t>
                </a:r>
              </a:p>
              <a:p>
                <a:pPr lvl="1"/>
                <a:r>
                  <a:rPr lang="en-US" dirty="0" smtClean="0"/>
                  <a:t>The average time between requests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188.7 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Simulate via Python: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 rotWithShape="1">
                <a:blip r:embed="rId2"/>
                <a:stretch>
                  <a:fillRect l="-1630" t="-175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81600"/>
            <a:ext cx="6505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19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M/M/1 Queue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85" y="1371600"/>
            <a:ext cx="8229600" cy="3276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Formal Definition</a:t>
            </a:r>
          </a:p>
          <a:p>
            <a:pPr lvl="1"/>
            <a:r>
              <a:rPr lang="en-US" dirty="0"/>
              <a:t>An M/M/1 queue is a stochastic process whose </a:t>
            </a:r>
            <a:r>
              <a:rPr lang="en-US" b="1" i="1" dirty="0"/>
              <a:t>state space </a:t>
            </a:r>
            <a:r>
              <a:rPr lang="en-US" dirty="0"/>
              <a:t>is the set {0,1,2,3,...} where the value corresponds to the </a:t>
            </a:r>
            <a:r>
              <a:rPr lang="en-US" i="1" dirty="0"/>
              <a:t>number of customers in the system</a:t>
            </a:r>
            <a:r>
              <a:rPr lang="en-US" dirty="0"/>
              <a:t>, including any currently in service</a:t>
            </a:r>
            <a:r>
              <a:rPr lang="en-US" dirty="0" smtClean="0"/>
              <a:t>.</a:t>
            </a:r>
          </a:p>
          <a:p>
            <a:pPr lvl="1"/>
            <a:r>
              <a:rPr lang="en-US" b="1" i="1" dirty="0"/>
              <a:t>Arrivals</a:t>
            </a:r>
            <a:r>
              <a:rPr lang="en-US" dirty="0"/>
              <a:t> occur at rate λ according to a Poisson process and move the process from state </a:t>
            </a:r>
            <a:r>
              <a:rPr lang="en-US" i="1" dirty="0" err="1"/>
              <a:t>i</a:t>
            </a:r>
            <a:r>
              <a:rPr lang="en-US" dirty="0"/>
              <a:t> to </a:t>
            </a:r>
            <a:r>
              <a:rPr lang="en-US" i="1" dirty="0" err="1"/>
              <a:t>i</a:t>
            </a:r>
            <a:r>
              <a:rPr lang="en-US" dirty="0"/>
              <a:t> + 1.</a:t>
            </a:r>
          </a:p>
          <a:p>
            <a:pPr lvl="1"/>
            <a:r>
              <a:rPr lang="en-US" b="1" i="1" dirty="0"/>
              <a:t>Service</a:t>
            </a:r>
            <a:r>
              <a:rPr lang="en-US" dirty="0"/>
              <a:t> times have an exponential distribution with parameter μ in the M/M/1 queue.</a:t>
            </a:r>
          </a:p>
          <a:p>
            <a:pPr lvl="1"/>
            <a:r>
              <a:rPr lang="en-US" dirty="0" smtClean="0"/>
              <a:t>FIFO queueing discipline; infinite buffer size.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en.wikipedia.org/wiki/M/M/1_queue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</p:txBody>
      </p:sp>
      <p:pic>
        <p:nvPicPr>
          <p:cNvPr id="2050" name="Picture 2" descr="File:MM1 queue state spac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756882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08780" y="5029200"/>
            <a:ext cx="172701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48000" y="6400800"/>
            <a:ext cx="185439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67000" y="480060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Arrivals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7753" y="62484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Departures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0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M/M/1 Queue Results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Probability for number in system</a:t>
                </a:r>
              </a:p>
              <a:p>
                <a:pPr lvl="1"/>
                <a:r>
                  <a:rPr lang="en-US" dirty="0" smtClean="0"/>
                  <a:t>Geometric distribution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dirty="0" smtClean="0"/>
                  <a:t>, occupancy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=(1−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Mean: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dirty="0" smtClean="0"/>
                  <a:t>, Danger!!! Number in system goes to ∞ as utilization,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, goes to 1. Can’t fully utilize link!!!</a:t>
                </a:r>
              </a:p>
              <a:p>
                <a:pPr lvl="1"/>
                <a:r>
                  <a:rPr lang="en-US" dirty="0" smtClean="0"/>
                  <a:t>Variance: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 Grows even faster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/>
                  <a:t>, goes to </a:t>
                </a:r>
                <a:r>
                  <a:rPr lang="en-US" dirty="0" smtClean="0"/>
                  <a:t>1.</a:t>
                </a:r>
              </a:p>
              <a:p>
                <a:pPr lvl="1"/>
                <a:r>
                  <a:rPr lang="en-US" dirty="0" smtClean="0"/>
                  <a:t>Average total time in the system: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Average time waiting in line: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𝜌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695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21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M/M/1/N Finite buffers and loss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Assuming a buffer size of N-1, with one possibly </a:t>
                </a:r>
                <a:r>
                  <a:rPr lang="en-US" smtClean="0"/>
                  <a:t>in service.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Occupation probabilities: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p>
                    </m:sSup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=0, 1, 2, …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probability of packet loss is the same as the probability of finding the system full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	</a:t>
                </a:r>
              </a:p>
              <a:p>
                <a:pPr lvl="2"/>
                <a:r>
                  <a:rPr lang="en-US" dirty="0" smtClean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M/M/k/k Queue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Models a system with k servers but no waiting</a:t>
                </a:r>
              </a:p>
              <a:p>
                <a:pPr lvl="1"/>
                <a:r>
                  <a:rPr lang="en-US" dirty="0" smtClean="0"/>
                  <a:t>The k servers are independent and have identical exponential service distributions with parameter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Poisson arrivals with rate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, offered load is defined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dirty="0" smtClean="0"/>
                  <a:t>. Note this can be greater than 1.</a:t>
                </a:r>
              </a:p>
              <a:p>
                <a:pPr lvl="1"/>
                <a:r>
                  <a:rPr lang="en-US" dirty="0" smtClean="0"/>
                  <a:t>Used extensively in old telephone trunk problems to yield blocking probabilities.</a:t>
                </a:r>
              </a:p>
              <a:p>
                <a:pPr lvl="1"/>
                <a:r>
                  <a:rPr lang="en-US" dirty="0" smtClean="0"/>
                  <a:t>Useful in access networks, and other limited resource services</a:t>
                </a:r>
              </a:p>
              <a:p>
                <a:pPr lvl="1"/>
                <a:r>
                  <a:rPr lang="en-US" dirty="0" smtClean="0"/>
                  <a:t>Occupation probabilities: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!</m:t>
                            </m:r>
                          </m:den>
                        </m:f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!</m:t>
                                </m:r>
                              </m:den>
                            </m:f>
                          </m:e>
                        </m:nary>
                      </m:den>
                    </m:f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=0,1,2, …,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Why Queueing Theory?</a:t>
            </a:r>
          </a:p>
          <a:p>
            <a:pPr lvl="1"/>
            <a:r>
              <a:rPr lang="en-US" dirty="0" smtClean="0"/>
              <a:t>Vying for limited resources over time</a:t>
            </a:r>
          </a:p>
          <a:p>
            <a:r>
              <a:rPr lang="en-US" dirty="0" smtClean="0"/>
              <a:t>Standard Model and Notational</a:t>
            </a:r>
          </a:p>
          <a:p>
            <a:pPr lvl="1"/>
            <a:r>
              <a:rPr lang="en-US" dirty="0" smtClean="0"/>
              <a:t>Block diagram: arrivals, waiting area, servers, population, queueing discipline</a:t>
            </a:r>
          </a:p>
          <a:p>
            <a:pPr lvl="1"/>
            <a:r>
              <a:rPr lang="en-US" dirty="0" smtClean="0"/>
              <a:t>Kendall’s notation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Single priority IP router output port buffer (delay)</a:t>
            </a:r>
          </a:p>
          <a:p>
            <a:pPr lvl="1"/>
            <a:r>
              <a:rPr lang="en-US" dirty="0" smtClean="0"/>
              <a:t>Limited capacity video streaming server (blocking)</a:t>
            </a:r>
          </a:p>
          <a:p>
            <a:pPr lvl="1"/>
            <a:r>
              <a:rPr lang="en-US" dirty="0" smtClean="0"/>
              <a:t>TDM/WDM path request</a:t>
            </a:r>
          </a:p>
          <a:p>
            <a:r>
              <a:rPr lang="en-US" dirty="0" smtClean="0"/>
              <a:t>Stochastic Processes</a:t>
            </a:r>
          </a:p>
          <a:p>
            <a:r>
              <a:rPr lang="en-US" dirty="0" smtClean="0"/>
              <a:t>Formulas and Results for some key Systems:</a:t>
            </a:r>
          </a:p>
          <a:p>
            <a:pPr lvl="1"/>
            <a:r>
              <a:rPr lang="en-US" dirty="0" smtClean="0"/>
              <a:t>M/M/1 Basic queueing model</a:t>
            </a:r>
          </a:p>
          <a:p>
            <a:pPr lvl="1"/>
            <a:r>
              <a:rPr lang="en-US" dirty="0" smtClean="0"/>
              <a:t>M/M/1/k Finite Buffer for output port</a:t>
            </a:r>
          </a:p>
          <a:p>
            <a:pPr lvl="1"/>
            <a:r>
              <a:rPr lang="en-US" dirty="0" smtClean="0"/>
              <a:t>M/M/m/m </a:t>
            </a:r>
            <a:r>
              <a:rPr lang="en-US" dirty="0" err="1" smtClean="0"/>
              <a:t>m</a:t>
            </a:r>
            <a:r>
              <a:rPr lang="en-US" dirty="0" smtClean="0"/>
              <a:t> resources available – blocking or denial of service</a:t>
            </a:r>
          </a:p>
          <a:p>
            <a:r>
              <a:rPr lang="en-US" dirty="0" smtClean="0"/>
              <a:t>How to handle more general cases</a:t>
            </a:r>
          </a:p>
          <a:p>
            <a:pPr lvl="1"/>
            <a:r>
              <a:rPr lang="en-US" dirty="0" smtClean="0"/>
              <a:t>Approximations</a:t>
            </a:r>
          </a:p>
          <a:p>
            <a:pPr lvl="1"/>
            <a:r>
              <a:rPr lang="en-US" dirty="0" smtClean="0"/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1442247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29" y="1485460"/>
            <a:ext cx="5157171" cy="3848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M/M/k/k Queue: Blocking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19200"/>
                <a:ext cx="4419600" cy="5334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The probability of no resources left is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!</m:t>
                            </m:r>
                          </m:den>
                        </m:f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!</m:t>
                                </m:r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is also the blocking probability and is known as </a:t>
                </a:r>
                <a:r>
                  <a:rPr lang="en-US" dirty="0" err="1" smtClean="0"/>
                  <a:t>Erlang’s</a:t>
                </a:r>
                <a:r>
                  <a:rPr lang="en-US" dirty="0" smtClean="0"/>
                  <a:t> </a:t>
                </a:r>
                <a:r>
                  <a:rPr lang="en-US" dirty="0"/>
                  <a:t>loss Formula, or </a:t>
                </a:r>
                <a:r>
                  <a:rPr lang="en-US" dirty="0" smtClean="0"/>
                  <a:t>the </a:t>
                </a:r>
                <a:r>
                  <a:rPr lang="en-US" dirty="0" err="1" smtClean="0"/>
                  <a:t>Erlang</a:t>
                </a:r>
                <a:r>
                  <a:rPr lang="en-US" dirty="0" smtClean="0"/>
                  <a:t> </a:t>
                </a:r>
                <a:r>
                  <a:rPr lang="en-US" dirty="0"/>
                  <a:t>B </a:t>
                </a:r>
                <a:r>
                  <a:rPr lang="en-US" dirty="0" smtClean="0"/>
                  <a:t>Formula</a:t>
                </a:r>
              </a:p>
              <a:p>
                <a:pPr lvl="1"/>
                <a:r>
                  <a:rPr lang="en-US" dirty="0"/>
                  <a:t>See Zukerman sections 8.1-8.3 or </a:t>
                </a:r>
                <a:r>
                  <a:rPr lang="en-US" dirty="0">
                    <a:hlinkClick r:id="rId3"/>
                  </a:rPr>
                  <a:t>https://en.wikipedia.org/wiki/Erlang_%</a:t>
                </a:r>
                <a:r>
                  <a:rPr lang="en-US" dirty="0" smtClean="0">
                    <a:hlinkClick r:id="rId3"/>
                  </a:rPr>
                  <a:t>28unit%29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Also see my file erlang.py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19200"/>
                <a:ext cx="4419600" cy="5334000"/>
              </a:xfrm>
              <a:blipFill rotWithShape="1">
                <a:blip r:embed="rId4"/>
                <a:stretch>
                  <a:fillRect l="-2897" t="-2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1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Arrival processes</a:t>
            </a:r>
          </a:p>
          <a:p>
            <a:pPr lvl="1"/>
            <a:r>
              <a:rPr lang="en-US" dirty="0" smtClean="0"/>
              <a:t>When is exponential inter-arrival times a good approximation? When not?</a:t>
            </a:r>
          </a:p>
          <a:p>
            <a:r>
              <a:rPr lang="en-US" dirty="0" smtClean="0"/>
              <a:t>Service times</a:t>
            </a:r>
          </a:p>
          <a:p>
            <a:pPr lvl="1"/>
            <a:r>
              <a:rPr lang="en-US" dirty="0" smtClean="0"/>
              <a:t>Is exponential service time accurate for packet switch output queue service time?</a:t>
            </a:r>
          </a:p>
          <a:p>
            <a:r>
              <a:rPr lang="en-US" dirty="0" smtClean="0"/>
              <a:t>Simple formulas don’t generally exist so we use:</a:t>
            </a:r>
          </a:p>
          <a:p>
            <a:pPr lvl="1"/>
            <a:r>
              <a:rPr lang="en-US" dirty="0" smtClean="0"/>
              <a:t>Approximations/limits</a:t>
            </a:r>
          </a:p>
          <a:p>
            <a:pPr lvl="2"/>
            <a:r>
              <a:rPr lang="en-US" dirty="0" smtClean="0"/>
              <a:t>Where do we find these?</a:t>
            </a:r>
          </a:p>
          <a:p>
            <a:pPr lvl="1"/>
            <a:r>
              <a:rPr lang="en-US" dirty="0" smtClean="0"/>
              <a:t>Simulations</a:t>
            </a:r>
          </a:p>
          <a:p>
            <a:pPr lvl="2"/>
            <a:r>
              <a:rPr lang="en-US" dirty="0" smtClean="0"/>
              <a:t>Simple models like M/M/1, M/M/1/N, M/M/k/k very useful in checking simulations and understanding convergence time!</a:t>
            </a:r>
          </a:p>
          <a:p>
            <a:pPr lvl="2"/>
            <a:r>
              <a:rPr lang="en-US" dirty="0" smtClean="0"/>
              <a:t>But what to use in simulations?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19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Shop for Results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Literature Search</a:t>
            </a:r>
          </a:p>
          <a:p>
            <a:pPr lvl="1"/>
            <a:r>
              <a:rPr lang="en-US" dirty="0" smtClean="0"/>
              <a:t>Google, Google Scholar, ACM Digital Library, IEEE Explore</a:t>
            </a:r>
          </a:p>
          <a:p>
            <a:r>
              <a:rPr lang="en-US" dirty="0" smtClean="0"/>
              <a:t>Evaluate and Filter by</a:t>
            </a:r>
          </a:p>
          <a:p>
            <a:pPr lvl="1"/>
            <a:r>
              <a:rPr lang="en-US" dirty="0" smtClean="0"/>
              <a:t>Title (needs to sound somewhat relevant)</a:t>
            </a:r>
          </a:p>
          <a:p>
            <a:pPr lvl="1"/>
            <a:r>
              <a:rPr lang="en-US" dirty="0" smtClean="0"/>
              <a:t>Abstract</a:t>
            </a:r>
          </a:p>
          <a:p>
            <a:pPr lvl="2"/>
            <a:r>
              <a:rPr lang="en-US" dirty="0" smtClean="0"/>
              <a:t>Main way for you to evaluate whether you spend any more time reading the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40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Shop for Results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Other considerations before reviewing rest of paper</a:t>
            </a:r>
          </a:p>
          <a:p>
            <a:pPr lvl="1"/>
            <a:r>
              <a:rPr lang="en-US" dirty="0" smtClean="0"/>
              <a:t>Journal or conference “quality”</a:t>
            </a:r>
          </a:p>
          <a:p>
            <a:pPr lvl="1"/>
            <a:r>
              <a:rPr lang="en-US" dirty="0" smtClean="0"/>
              <a:t>Author or Author institution “reputation”</a:t>
            </a:r>
          </a:p>
          <a:p>
            <a:pPr lvl="1"/>
            <a:r>
              <a:rPr lang="en-US" dirty="0" smtClean="0"/>
              <a:t>Specificity of result</a:t>
            </a:r>
          </a:p>
          <a:p>
            <a:r>
              <a:rPr lang="en-US" dirty="0" smtClean="0"/>
              <a:t>If appropriate go to “Introduction”</a:t>
            </a:r>
          </a:p>
          <a:p>
            <a:pPr lvl="1"/>
            <a:r>
              <a:rPr lang="en-US" dirty="0" smtClean="0"/>
              <a:t>Should provide a terse context/background on result</a:t>
            </a:r>
          </a:p>
          <a:p>
            <a:pPr lvl="1"/>
            <a:r>
              <a:rPr lang="en-US" dirty="0" smtClean="0"/>
              <a:t>Should discuss related work </a:t>
            </a:r>
          </a:p>
          <a:p>
            <a:pPr lvl="2"/>
            <a:r>
              <a:rPr lang="en-US" dirty="0" smtClean="0"/>
              <a:t>Can be a good source of more relevant papers via the reference list.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39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Shop for Results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Check Reference List</a:t>
            </a:r>
          </a:p>
          <a:p>
            <a:pPr lvl="1"/>
            <a:r>
              <a:rPr lang="en-US" dirty="0" smtClean="0"/>
              <a:t>Too few may indicate a problem with paper. Though some journals have strict limits on numbers.</a:t>
            </a:r>
          </a:p>
          <a:p>
            <a:r>
              <a:rPr lang="en-US" dirty="0" smtClean="0"/>
              <a:t>Read the “Conclusion”</a:t>
            </a:r>
          </a:p>
          <a:p>
            <a:pPr lvl="1"/>
            <a:r>
              <a:rPr lang="en-US" dirty="0" smtClean="0"/>
              <a:t>Should spell out what they accomplished.</a:t>
            </a:r>
          </a:p>
          <a:p>
            <a:r>
              <a:rPr lang="en-US" dirty="0" smtClean="0"/>
              <a:t>If all the previous check out</a:t>
            </a:r>
          </a:p>
          <a:p>
            <a:pPr lvl="1"/>
            <a:r>
              <a:rPr lang="en-US" dirty="0" smtClean="0"/>
              <a:t>Read the “body” of the paper</a:t>
            </a:r>
          </a:p>
          <a:p>
            <a:pPr lvl="1"/>
            <a:r>
              <a:rPr lang="en-US" dirty="0" smtClean="0"/>
              <a:t>This may involve extra work such as looking up concepts and such which you may be unfamiliar</a:t>
            </a:r>
          </a:p>
        </p:txBody>
      </p:sp>
    </p:spTree>
    <p:extLst>
      <p:ext uri="{BB962C8B-B14F-4D97-AF65-F5344CB8AC3E}">
        <p14:creationId xmlns:p14="http://schemas.microsoft.com/office/powerpoint/2010/main" val="3828101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Literature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dirty="0"/>
              <a:t>. A. </a:t>
            </a:r>
            <a:r>
              <a:rPr lang="en-US" dirty="0" err="1"/>
              <a:t>Arfeen</a:t>
            </a:r>
            <a:r>
              <a:rPr lang="en-US" dirty="0"/>
              <a:t>, K. </a:t>
            </a:r>
            <a:r>
              <a:rPr lang="en-US" dirty="0" err="1"/>
              <a:t>Pawlikowski</a:t>
            </a:r>
            <a:r>
              <a:rPr lang="en-US" dirty="0"/>
              <a:t>, D. </a:t>
            </a:r>
            <a:r>
              <a:rPr lang="en-US" dirty="0" err="1"/>
              <a:t>McNickle</a:t>
            </a:r>
            <a:r>
              <a:rPr lang="en-US" dirty="0"/>
              <a:t>, and A. </a:t>
            </a:r>
            <a:r>
              <a:rPr lang="en-US" dirty="0" err="1"/>
              <a:t>Willig</a:t>
            </a:r>
            <a:r>
              <a:rPr lang="en-US" dirty="0"/>
              <a:t>, “</a:t>
            </a:r>
            <a:r>
              <a:rPr lang="en-US" b="1" i="1" dirty="0"/>
              <a:t>The role of the </a:t>
            </a:r>
            <a:r>
              <a:rPr lang="en-US" b="1" i="1" dirty="0" err="1"/>
              <a:t>Weibull</a:t>
            </a:r>
            <a:r>
              <a:rPr lang="en-US" b="1" i="1" dirty="0"/>
              <a:t> distribution in Internet traffic modeling</a:t>
            </a:r>
            <a:r>
              <a:rPr lang="en-US" dirty="0"/>
              <a:t>,” in </a:t>
            </a:r>
            <a:r>
              <a:rPr lang="en-US" i="1" dirty="0" err="1"/>
              <a:t>Teletraffic</a:t>
            </a:r>
            <a:r>
              <a:rPr lang="en-US" i="1" dirty="0"/>
              <a:t> Congress (ITC), 2013 25th International</a:t>
            </a:r>
            <a:r>
              <a:rPr lang="en-US" dirty="0"/>
              <a:t>, 2013, pp. 1–8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13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Abstract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58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867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New concepts</a:t>
            </a:r>
            <a:r>
              <a:rPr lang="en-US" dirty="0" smtClean="0"/>
              <a:t>: </a:t>
            </a:r>
            <a:r>
              <a:rPr lang="en-US" dirty="0" err="1" smtClean="0"/>
              <a:t>Weibull</a:t>
            </a:r>
            <a:r>
              <a:rPr lang="en-US" dirty="0" smtClean="0"/>
              <a:t> distribution; sessions, flows, and packet inter-arrival times; Heavy tail; access through core models.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67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b="1" i="1" dirty="0" smtClean="0"/>
              <a:t>Theory</a:t>
            </a:r>
          </a:p>
          <a:p>
            <a:r>
              <a:rPr lang="en-US" dirty="0" smtClean="0"/>
              <a:t>Problem Statement and Challenges</a:t>
            </a:r>
          </a:p>
          <a:p>
            <a:r>
              <a:rPr lang="en-US" dirty="0" smtClean="0"/>
              <a:t>Description of Data Set</a:t>
            </a:r>
          </a:p>
          <a:p>
            <a:r>
              <a:rPr lang="en-US" dirty="0" smtClean="0"/>
              <a:t>Access to Core Traffic Transformation</a:t>
            </a:r>
          </a:p>
          <a:p>
            <a:r>
              <a:rPr lang="en-US" dirty="0" smtClean="0"/>
              <a:t>Sessions to Flows to Packets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953000" y="1527412"/>
            <a:ext cx="685800" cy="1981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8801" y="17526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Introductory material including key concepts (long range dependence), related work, theoretical background, detailed problem statement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4953000" y="3939064"/>
            <a:ext cx="685800" cy="1623536"/>
          </a:xfrm>
          <a:prstGeom prst="rightBrace">
            <a:avLst>
              <a:gd name="adj1" fmla="val 8333"/>
              <a:gd name="adj2" fmla="val 7238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5000" y="48884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body of paper</a:t>
            </a:r>
            <a:endParaRPr lang="en-US" dirty="0"/>
          </a:p>
        </p:txBody>
      </p:sp>
      <p:cxnSp>
        <p:nvCxnSpPr>
          <p:cNvPr id="9" name="Straight Arrow Connector 8"/>
          <p:cNvCxnSpPr>
            <a:stCxn id="10" idx="1"/>
          </p:cNvCxnSpPr>
          <p:nvPr/>
        </p:nvCxnSpPr>
        <p:spPr>
          <a:xfrm flipH="1" flipV="1">
            <a:off x="2133600" y="2743200"/>
            <a:ext cx="3581400" cy="11958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0" y="32004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Provides a nice overview of advanced notions: </a:t>
            </a:r>
            <a:r>
              <a:rPr lang="en-US" dirty="0" err="1" smtClean="0"/>
              <a:t>Burstiness</a:t>
            </a:r>
            <a:r>
              <a:rPr lang="en-US" dirty="0" smtClean="0"/>
              <a:t>, Pareto and </a:t>
            </a:r>
            <a:r>
              <a:rPr lang="en-US" dirty="0" err="1" smtClean="0"/>
              <a:t>Weibull</a:t>
            </a:r>
            <a:r>
              <a:rPr lang="en-US" dirty="0" smtClean="0"/>
              <a:t> distributions, long tails, self similarity, limit theorems…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0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Zukerman, “Introduction to Queueing Theory and Stochastic </a:t>
            </a:r>
            <a:r>
              <a:rPr lang="en-US" dirty="0" err="1"/>
              <a:t>Teletraffic</a:t>
            </a:r>
            <a:r>
              <a:rPr lang="en-US" dirty="0"/>
              <a:t> Models”</a:t>
            </a:r>
          </a:p>
          <a:p>
            <a:pPr lvl="1"/>
            <a:r>
              <a:rPr lang="en-US" dirty="0">
                <a:hlinkClick r:id="rId2"/>
              </a:rPr>
              <a:t>http://arxiv.org/abs/1307.2968</a:t>
            </a:r>
            <a:r>
              <a:rPr lang="en-US" dirty="0"/>
              <a:t>, July 2013.</a:t>
            </a:r>
          </a:p>
          <a:p>
            <a:pPr lvl="1"/>
            <a:r>
              <a:rPr lang="en-US" dirty="0"/>
              <a:t>Advanced (suitable for a whole grad course or two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I’ll denote this by “Zukerman”</a:t>
            </a:r>
          </a:p>
          <a:p>
            <a:pPr lvl="1"/>
            <a:r>
              <a:rPr lang="en-US" dirty="0" smtClean="0"/>
              <a:t>We’ll be picking and choosing a small fraction of the material, note that we don’t have time to go through the derivations. We will, however, verify some results via Discrete Event Simulation in Python.</a:t>
            </a:r>
          </a:p>
          <a:p>
            <a:r>
              <a:rPr lang="en-US" dirty="0" smtClean="0"/>
              <a:t>Wikipedia…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4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Motivation for using Queueing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Interested in utilization of </a:t>
            </a:r>
            <a:r>
              <a:rPr lang="en-US" b="1" i="1" dirty="0" smtClean="0"/>
              <a:t>limited</a:t>
            </a:r>
            <a:r>
              <a:rPr lang="en-US" dirty="0" smtClean="0"/>
              <a:t> system </a:t>
            </a:r>
            <a:r>
              <a:rPr lang="en-US" b="1" i="1" dirty="0" smtClean="0"/>
              <a:t>resources</a:t>
            </a:r>
            <a:r>
              <a:rPr lang="en-US" dirty="0" smtClean="0"/>
              <a:t> over time</a:t>
            </a:r>
          </a:p>
          <a:p>
            <a:r>
              <a:rPr lang="en-US" b="1" i="1" dirty="0" smtClean="0"/>
              <a:t>Quality of Service </a:t>
            </a:r>
            <a:r>
              <a:rPr lang="en-US" dirty="0" smtClean="0"/>
              <a:t>(QoS) received by system users can be dependent on</a:t>
            </a:r>
          </a:p>
          <a:p>
            <a:pPr lvl="1"/>
            <a:r>
              <a:rPr lang="en-US" dirty="0" smtClean="0"/>
              <a:t>Waiting time to get service</a:t>
            </a:r>
          </a:p>
          <a:p>
            <a:pPr lvl="1"/>
            <a:r>
              <a:rPr lang="en-US" dirty="0" smtClean="0"/>
              <a:t>Total time in system</a:t>
            </a:r>
          </a:p>
          <a:p>
            <a:pPr lvl="1"/>
            <a:r>
              <a:rPr lang="en-US" dirty="0" smtClean="0"/>
              <a:t>Immediate availability of system resources</a:t>
            </a:r>
          </a:p>
          <a:p>
            <a:r>
              <a:rPr lang="en-US" dirty="0" smtClean="0"/>
              <a:t>We are dealing with some kind of </a:t>
            </a:r>
            <a:r>
              <a:rPr lang="en-US" b="1" i="1" dirty="0" smtClean="0"/>
              <a:t>uncertainty </a:t>
            </a:r>
            <a:r>
              <a:rPr lang="en-US" dirty="0" smtClean="0"/>
              <a:t>in the system</a:t>
            </a:r>
            <a:endParaRPr lang="en-US" b="1" i="1" dirty="0" smtClean="0"/>
          </a:p>
          <a:p>
            <a:pPr lvl="1"/>
            <a:r>
              <a:rPr lang="en-US" dirty="0" smtClean="0"/>
              <a:t>Random packet arrival times, Random service requests, random packet sizes, random resource use times, etc…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9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76" y="152400"/>
            <a:ext cx="8229600" cy="1143000"/>
          </a:xfrm>
        </p:spPr>
        <p:txBody>
          <a:bodyPr/>
          <a:lstStyle/>
          <a:p>
            <a:r>
              <a:rPr lang="en-US" dirty="0" smtClean="0"/>
              <a:t>General “System”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514600" y="3429000"/>
            <a:ext cx="1166884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2122" y="3065060"/>
            <a:ext cx="2193878" cy="1125940"/>
            <a:chOff x="244522" y="1541060"/>
            <a:chExt cx="2193878" cy="1125940"/>
          </a:xfrm>
        </p:grpSpPr>
        <p:sp>
          <p:nvSpPr>
            <p:cNvPr id="16" name="Oval 15"/>
            <p:cNvSpPr/>
            <p:nvPr/>
          </p:nvSpPr>
          <p:spPr>
            <a:xfrm>
              <a:off x="349155" y="2057400"/>
              <a:ext cx="1371600" cy="609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4522" y="1676400"/>
              <a:ext cx="2193878" cy="762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57200" y="1574042"/>
              <a:ext cx="1600200" cy="609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28533" y="1541060"/>
              <a:ext cx="1600200" cy="609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38600" y="1066800"/>
            <a:ext cx="4648200" cy="5562600"/>
            <a:chOff x="3276600" y="1066800"/>
            <a:chExt cx="4648200" cy="5562600"/>
          </a:xfrm>
        </p:grpSpPr>
        <p:sp>
          <p:nvSpPr>
            <p:cNvPr id="5" name="Rectangle 4"/>
            <p:cNvSpPr/>
            <p:nvPr/>
          </p:nvSpPr>
          <p:spPr>
            <a:xfrm>
              <a:off x="3581400" y="2209800"/>
              <a:ext cx="9144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81400" y="2819400"/>
              <a:ext cx="9144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81400" y="3429000"/>
              <a:ext cx="9144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81400" y="4038600"/>
              <a:ext cx="9144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1400" y="5638800"/>
              <a:ext cx="9144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43600" y="2209800"/>
              <a:ext cx="609600" cy="6096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959522" y="3124200"/>
              <a:ext cx="609600" cy="6096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991366" y="4953000"/>
              <a:ext cx="609600" cy="6096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76600" y="1066800"/>
              <a:ext cx="4648200" cy="5562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6658400" y="2324100"/>
              <a:ext cx="533400" cy="3810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6658400" y="3240144"/>
              <a:ext cx="533400" cy="3810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6732324" y="5105400"/>
              <a:ext cx="533400" cy="3810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61204" y="4563070"/>
              <a:ext cx="2535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.</a:t>
              </a:r>
            </a:p>
            <a:p>
              <a:r>
                <a:rPr lang="en-US" sz="2000" b="1" dirty="0" smtClean="0"/>
                <a:t>.</a:t>
              </a:r>
            </a:p>
            <a:p>
              <a:r>
                <a:rPr lang="en-US" sz="2000" b="1" dirty="0"/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47204" y="3810000"/>
              <a:ext cx="2535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.</a:t>
              </a:r>
            </a:p>
            <a:p>
              <a:r>
                <a:rPr lang="en-US" sz="2000" b="1" dirty="0" smtClean="0"/>
                <a:t>.</a:t>
              </a:r>
            </a:p>
            <a:p>
              <a:r>
                <a:rPr lang="en-US" sz="2000" b="1" dirty="0"/>
                <a:t>.</a:t>
              </a:r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3409097" y="3831040"/>
              <a:ext cx="3545005" cy="609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Queueing Discipline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2456" y="4352835"/>
            <a:ext cx="2751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Population</a:t>
            </a:r>
            <a:r>
              <a:rPr lang="en-US" dirty="0" smtClean="0"/>
              <a:t> that generates requests, packets or other stuff that needs to use the systems resources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57400" y="1615534"/>
            <a:ext cx="1766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Arrival</a:t>
            </a:r>
            <a:r>
              <a:rPr lang="en-US" dirty="0" smtClean="0"/>
              <a:t> process for stuff entering the system (random or deterministic)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5" idx="3"/>
            <a:endCxn id="28" idx="3"/>
          </p:cNvCxnSpPr>
          <p:nvPr/>
        </p:nvCxnSpPr>
        <p:spPr>
          <a:xfrm>
            <a:off x="5257800" y="2438400"/>
            <a:ext cx="470274" cy="444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</p:cNvCxnSpPr>
          <p:nvPr/>
        </p:nvCxnSpPr>
        <p:spPr>
          <a:xfrm>
            <a:off x="5257800" y="3048000"/>
            <a:ext cx="380999" cy="321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3"/>
          </p:cNvCxnSpPr>
          <p:nvPr/>
        </p:nvCxnSpPr>
        <p:spPr>
          <a:xfrm>
            <a:off x="5257800" y="3657600"/>
            <a:ext cx="380999" cy="50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3"/>
          </p:cNvCxnSpPr>
          <p:nvPr/>
        </p:nvCxnSpPr>
        <p:spPr>
          <a:xfrm>
            <a:off x="5257800" y="4267200"/>
            <a:ext cx="3809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3"/>
            <a:endCxn id="28" idx="5"/>
          </p:cNvCxnSpPr>
          <p:nvPr/>
        </p:nvCxnSpPr>
        <p:spPr>
          <a:xfrm flipV="1">
            <a:off x="5257800" y="5389189"/>
            <a:ext cx="470274" cy="478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14800" y="14110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Waiting space, the </a:t>
            </a:r>
            <a:r>
              <a:rPr lang="en-US" b="1" i="1" dirty="0" smtClean="0"/>
              <a:t>queue</a:t>
            </a:r>
            <a:endParaRPr lang="en-US" b="1" i="1" dirty="0"/>
          </a:p>
        </p:txBody>
      </p:sp>
      <p:cxnSp>
        <p:nvCxnSpPr>
          <p:cNvPr id="45" name="Straight Arrow Connector 44"/>
          <p:cNvCxnSpPr>
            <a:stCxn id="28" idx="1"/>
            <a:endCxn id="12" idx="2"/>
          </p:cNvCxnSpPr>
          <p:nvPr/>
        </p:nvCxnSpPr>
        <p:spPr>
          <a:xfrm flipV="1">
            <a:off x="6159126" y="2514600"/>
            <a:ext cx="546474" cy="367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3" idx="2"/>
          </p:cNvCxnSpPr>
          <p:nvPr/>
        </p:nvCxnSpPr>
        <p:spPr>
          <a:xfrm>
            <a:off x="6248400" y="3429000"/>
            <a:ext cx="4731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5" idx="1"/>
          </p:cNvCxnSpPr>
          <p:nvPr/>
        </p:nvCxnSpPr>
        <p:spPr>
          <a:xfrm>
            <a:off x="6248400" y="4724400"/>
            <a:ext cx="594240" cy="317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969758" y="1286470"/>
            <a:ext cx="2640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or more </a:t>
            </a:r>
            <a:r>
              <a:rPr lang="en-US" b="1" i="1" dirty="0" smtClean="0"/>
              <a:t>servers</a:t>
            </a:r>
            <a:r>
              <a:rPr lang="en-US" dirty="0" smtClean="0"/>
              <a:t> with random or deterministic processing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1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Kendall’s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Used to indicate the type of queueing model</a:t>
            </a:r>
          </a:p>
          <a:p>
            <a:pPr lvl="1"/>
            <a:r>
              <a:rPr lang="en-US" dirty="0" smtClean="0"/>
              <a:t>Zukerman section 3.1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en.wikipedia.org/wiki/Kendall%27s_notation</a:t>
            </a:r>
            <a:endParaRPr lang="en-US" dirty="0" smtClean="0"/>
          </a:p>
          <a:p>
            <a:r>
              <a:rPr lang="en-US" dirty="0" smtClean="0"/>
              <a:t>A/S/</a:t>
            </a:r>
            <a:r>
              <a:rPr lang="en-US" i="1" dirty="0" smtClean="0"/>
              <a:t>c</a:t>
            </a:r>
            <a:r>
              <a:rPr lang="en-US" dirty="0" smtClean="0"/>
              <a:t>/</a:t>
            </a:r>
            <a:r>
              <a:rPr lang="en-US" i="1" dirty="0" smtClean="0"/>
              <a:t>K</a:t>
            </a:r>
            <a:r>
              <a:rPr lang="en-US" dirty="0" smtClean="0"/>
              <a:t>/</a:t>
            </a:r>
            <a:r>
              <a:rPr lang="en-US" i="1" dirty="0" smtClean="0"/>
              <a:t>N</a:t>
            </a:r>
            <a:r>
              <a:rPr lang="en-US" dirty="0" smtClean="0"/>
              <a:t>/D</a:t>
            </a:r>
          </a:p>
          <a:p>
            <a:pPr lvl="1"/>
            <a:r>
              <a:rPr lang="en-US" dirty="0"/>
              <a:t>A denotes the time between arrivals </a:t>
            </a:r>
            <a:r>
              <a:rPr lang="en-US" dirty="0" smtClean="0"/>
              <a:t>(arrival process)</a:t>
            </a:r>
          </a:p>
          <a:p>
            <a:pPr lvl="1"/>
            <a:r>
              <a:rPr lang="en-US" dirty="0"/>
              <a:t>S </a:t>
            </a:r>
            <a:r>
              <a:rPr lang="en-US" dirty="0" smtClean="0"/>
              <a:t>The service time distribution</a:t>
            </a:r>
          </a:p>
          <a:p>
            <a:pPr lvl="1"/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dirty="0"/>
              <a:t>the number of </a:t>
            </a:r>
            <a:r>
              <a:rPr lang="en-US" dirty="0" smtClean="0"/>
              <a:t>servers</a:t>
            </a:r>
          </a:p>
          <a:p>
            <a:pPr lvl="1"/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the capacity of the </a:t>
            </a:r>
            <a:r>
              <a:rPr lang="en-US" dirty="0" smtClean="0"/>
              <a:t>system (including those in </a:t>
            </a:r>
            <a:r>
              <a:rPr lang="en-US" i="1" dirty="0" smtClean="0"/>
              <a:t>service</a:t>
            </a:r>
            <a:r>
              <a:rPr lang="en-US" dirty="0" smtClean="0"/>
              <a:t>) 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 the size of the population of jobs to be served</a:t>
            </a:r>
          </a:p>
          <a:p>
            <a:pPr lvl="1"/>
            <a:r>
              <a:rPr lang="en-US" dirty="0" smtClean="0"/>
              <a:t>D and </a:t>
            </a:r>
            <a:r>
              <a:rPr lang="en-US" dirty="0"/>
              <a:t>queueing </a:t>
            </a:r>
            <a:r>
              <a:rPr lang="en-US" dirty="0" smtClean="0"/>
              <a:t>discipline</a:t>
            </a:r>
          </a:p>
          <a:p>
            <a:pPr lvl="1"/>
            <a:r>
              <a:rPr lang="en-US" dirty="0"/>
              <a:t>When the final three parameters are not specified (e.g. </a:t>
            </a:r>
            <a:r>
              <a:rPr lang="en-US" dirty="0">
                <a:hlinkClick r:id="rId3" tooltip="M/M/1 queue"/>
              </a:rPr>
              <a:t>M/M/1 queue</a:t>
            </a:r>
            <a:r>
              <a:rPr lang="en-US" dirty="0"/>
              <a:t>), it is assumed K = ∞, </a:t>
            </a:r>
            <a:r>
              <a:rPr lang="en-US" i="1" dirty="0"/>
              <a:t>N</a:t>
            </a:r>
            <a:r>
              <a:rPr lang="en-US" dirty="0"/>
              <a:t> = ∞ and D = </a:t>
            </a:r>
            <a:r>
              <a:rPr lang="en-US" dirty="0">
                <a:hlinkClick r:id="rId4" tooltip="First in first out"/>
              </a:rPr>
              <a:t>FIFO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261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Output Port on an IP router</a:t>
            </a:r>
          </a:p>
          <a:p>
            <a:pPr lvl="1"/>
            <a:r>
              <a:rPr lang="en-US" dirty="0" smtClean="0"/>
              <a:t>General random IP packet arrivals</a:t>
            </a:r>
          </a:p>
          <a:p>
            <a:pPr lvl="1"/>
            <a:r>
              <a:rPr lang="en-US" dirty="0" smtClean="0"/>
              <a:t>Constant bit rate output port, but random packet length leads to General random service times</a:t>
            </a:r>
          </a:p>
          <a:p>
            <a:pPr lvl="1"/>
            <a:r>
              <a:rPr lang="en-US" dirty="0" smtClean="0"/>
              <a:t>Each “port” acts as a server (so one server)</a:t>
            </a:r>
          </a:p>
          <a:p>
            <a:pPr lvl="1"/>
            <a:r>
              <a:rPr lang="en-US" dirty="0" smtClean="0"/>
              <a:t>Large but finite output buffer size</a:t>
            </a:r>
          </a:p>
          <a:p>
            <a:pPr lvl="1"/>
            <a:r>
              <a:rPr lang="en-US" dirty="0" smtClean="0"/>
              <a:t>Assume FIFO and infinite population</a:t>
            </a:r>
          </a:p>
          <a:p>
            <a:pPr lvl="1"/>
            <a:r>
              <a:rPr lang="en-US" dirty="0" smtClean="0"/>
              <a:t>Model: G/G/1/N queueing system</a:t>
            </a:r>
          </a:p>
          <a:p>
            <a:r>
              <a:rPr lang="en-US" dirty="0" smtClean="0"/>
              <a:t>Quantities of Interest</a:t>
            </a:r>
          </a:p>
          <a:p>
            <a:pPr lvl="1"/>
            <a:r>
              <a:rPr lang="en-US" dirty="0" smtClean="0"/>
              <a:t>Packet delay: average, variables, probabilities</a:t>
            </a:r>
          </a:p>
          <a:p>
            <a:pPr lvl="1"/>
            <a:r>
              <a:rPr lang="en-US" dirty="0" smtClean="0"/>
              <a:t>Packet loss probabilities (due to queue overflow)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4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Access to a cell base station from handset</a:t>
            </a:r>
          </a:p>
          <a:p>
            <a:pPr lvl="1"/>
            <a:r>
              <a:rPr lang="en-US" dirty="0" smtClean="0"/>
              <a:t>Fixed number of available access slots (frequency and time slots) “servers”</a:t>
            </a:r>
          </a:p>
          <a:p>
            <a:pPr lvl="1"/>
            <a:r>
              <a:rPr lang="en-US" dirty="0" smtClean="0"/>
              <a:t>No waiting: call dropped (on handover) or connection blocked. </a:t>
            </a:r>
          </a:p>
          <a:p>
            <a:pPr lvl="1"/>
            <a:r>
              <a:rPr lang="en-US" dirty="0" smtClean="0"/>
              <a:t>General random arrival process. What would influence this?</a:t>
            </a:r>
          </a:p>
          <a:p>
            <a:pPr lvl="1"/>
            <a:r>
              <a:rPr lang="en-US" dirty="0" smtClean="0"/>
              <a:t>General random service time. What would influence this?</a:t>
            </a:r>
          </a:p>
          <a:p>
            <a:r>
              <a:rPr lang="en-US" dirty="0" smtClean="0"/>
              <a:t>Model: G/G/m/m</a:t>
            </a:r>
          </a:p>
          <a:p>
            <a:pPr lvl="1"/>
            <a:r>
              <a:rPr lang="en-US" dirty="0" smtClean="0"/>
              <a:t>Where m is the total number of available timeslot*frequencies (servers) and there is only m “spaces” in the system for customers.</a:t>
            </a:r>
          </a:p>
          <a:p>
            <a:pPr lvl="1"/>
            <a:r>
              <a:rPr lang="en-US" dirty="0" smtClean="0"/>
              <a:t>Interested in call dropping and blocking statistics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6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III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Classic Telephone Trunk</a:t>
                </a:r>
              </a:p>
              <a:p>
                <a:pPr lvl="1"/>
                <a:r>
                  <a:rPr lang="en-US" dirty="0" smtClean="0"/>
                  <a:t>Number of servers is the number of TDM timeslots on a link, e.g., for “T1”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=24</m:t>
                    </m:r>
                  </m:oMath>
                </a14:m>
                <a:r>
                  <a:rPr lang="en-US" dirty="0" smtClean="0"/>
                  <a:t>, for “E1”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=32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Inter-arrival times are exponentially distributed</a:t>
                </a:r>
              </a:p>
              <a:p>
                <a:pPr lvl="1"/>
                <a:r>
                  <a:rPr lang="en-US" dirty="0" smtClean="0"/>
                  <a:t>Service times = call duration are exponentially distributed</a:t>
                </a:r>
              </a:p>
              <a:p>
                <a:pPr lvl="1"/>
                <a:r>
                  <a:rPr lang="en-US" dirty="0" smtClean="0"/>
                  <a:t>No waiting. Only as many users as time slots. Calls arriving when all servers were in use were blocked and given a “busy signal”</a:t>
                </a:r>
              </a:p>
              <a:p>
                <a:r>
                  <a:rPr lang="en-US" dirty="0" smtClean="0"/>
                  <a:t>Model: M/M/m/m</a:t>
                </a:r>
              </a:p>
              <a:p>
                <a:pPr lvl="1"/>
                <a:r>
                  <a:rPr lang="en-US" dirty="0" smtClean="0"/>
                  <a:t>“M” denotes either “Markov” or “</a:t>
                </a:r>
                <a:r>
                  <a:rPr lang="en-US" dirty="0" err="1" smtClean="0"/>
                  <a:t>Memoryless</a:t>
                </a:r>
                <a:r>
                  <a:rPr lang="en-US" dirty="0" smtClean="0"/>
                  <a:t>” and implies exponential distribution</a:t>
                </a:r>
              </a:p>
              <a:p>
                <a:pPr lvl="1"/>
                <a:r>
                  <a:rPr lang="en-US" dirty="0" smtClean="0"/>
                  <a:t>“m” the numbers of servers and space in the system</a:t>
                </a:r>
              </a:p>
              <a:p>
                <a:pPr lvl="1"/>
                <a:r>
                  <a:rPr lang="en-US" dirty="0" smtClean="0"/>
                  <a:t>Key performance parameter: </a:t>
                </a:r>
                <a:r>
                  <a:rPr lang="en-US" b="1" i="1" dirty="0" smtClean="0"/>
                  <a:t>blocking probabilities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185" t="-2500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036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6757</TotalTime>
  <Words>2285</Words>
  <Application>Microsoft Office PowerPoint</Application>
  <PresentationFormat>On-screen Show (4:3)</PresentationFormat>
  <Paragraphs>235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Network Design and Optimization Queueing Theory Overview</vt:lpstr>
      <vt:lpstr>Outline</vt:lpstr>
      <vt:lpstr>References</vt:lpstr>
      <vt:lpstr>Our Motivation for using Queueing Theory</vt:lpstr>
      <vt:lpstr>General “System”</vt:lpstr>
      <vt:lpstr>Kendall’s Notation</vt:lpstr>
      <vt:lpstr>Example I</vt:lpstr>
      <vt:lpstr>Example II</vt:lpstr>
      <vt:lpstr>Example III</vt:lpstr>
      <vt:lpstr>Stochastic Processes</vt:lpstr>
      <vt:lpstr>Types of Stochastic Processes</vt:lpstr>
      <vt:lpstr>Counting Process</vt:lpstr>
      <vt:lpstr>Example: Bit Error on 10Gbps link</vt:lpstr>
      <vt:lpstr>Poisson Process</vt:lpstr>
      <vt:lpstr>Movie requests to a video server</vt:lpstr>
      <vt:lpstr>M/M/1 Queue Definition</vt:lpstr>
      <vt:lpstr>M/M/1 Queue Results (λ&lt;μ)</vt:lpstr>
      <vt:lpstr>M/M/1/N Finite buffers and loss</vt:lpstr>
      <vt:lpstr>M/M/k/k Queue</vt:lpstr>
      <vt:lpstr>M/M/k/k Queue: Blocking</vt:lpstr>
      <vt:lpstr>Practicalities</vt:lpstr>
      <vt:lpstr>How to Shop for Results I</vt:lpstr>
      <vt:lpstr>How to Shop for Results II</vt:lpstr>
      <vt:lpstr>How to Shop for Results III</vt:lpstr>
      <vt:lpstr>Current Literature Example</vt:lpstr>
      <vt:lpstr>Review Abstract</vt:lpstr>
      <vt:lpstr>Paper Sections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Dr. Greg M. Bernstein</dc:creator>
  <cp:lastModifiedBy>Dr. Greg M. Bernstein</cp:lastModifiedBy>
  <cp:revision>87</cp:revision>
  <dcterms:created xsi:type="dcterms:W3CDTF">2014-02-19T18:15:36Z</dcterms:created>
  <dcterms:modified xsi:type="dcterms:W3CDTF">2014-06-13T17:36:51Z</dcterms:modified>
</cp:coreProperties>
</file>