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otto-networking.com/GraphEdit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otto-networking.com/GraphEdit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continuum.io/cshop/anaconda/" TargetMode="External"/><Relationship Id="rId2" Type="http://schemas.openxmlformats.org/officeDocument/2006/relationships/hyperlink" Target="https://www.python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nthought.com/products/epd/free/" TargetMode="External"/><Relationship Id="rId4" Type="http://schemas.openxmlformats.org/officeDocument/2006/relationships/hyperlink" Target="https://code.google.com/p/pythonxy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maybeahack.com/book/python-2.6/latex/BuildingSkillsinPython.pdf" TargetMode="External"/><Relationship Id="rId2" Type="http://schemas.openxmlformats.org/officeDocument/2006/relationships/hyperlink" Target="http://docs.python.org/2/tutorial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decademy.com/tracks/python" TargetMode="External"/><Relationship Id="rId4" Type="http://schemas.openxmlformats.org/officeDocument/2006/relationships/hyperlink" Target="http://nbviewer.ipython.org/github/jrjohansson/scientific-python-lectures/tree/mas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otepad-plus-plus.org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www.gean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jetbrains.com/pychar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ipython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oogle-styleguide.googlecode.com/svn/trunk/pyguide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ythonhosted.org/PuLP/" TargetMode="External"/><Relationship Id="rId3" Type="http://schemas.openxmlformats.org/officeDocument/2006/relationships/hyperlink" Target="http://www.scipy.org/" TargetMode="External"/><Relationship Id="rId7" Type="http://schemas.openxmlformats.org/officeDocument/2006/relationships/hyperlink" Target="https://code.google.com/p/pulp-or/" TargetMode="External"/><Relationship Id="rId2" Type="http://schemas.openxmlformats.org/officeDocument/2006/relationships/hyperlink" Target="http://www.numpy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tworkx.github.io/" TargetMode="External"/><Relationship Id="rId5" Type="http://schemas.openxmlformats.org/officeDocument/2006/relationships/hyperlink" Target="http://simpy.readthedocs.org/en/latest/" TargetMode="External"/><Relationship Id="rId4" Type="http://schemas.openxmlformats.org/officeDocument/2006/relationships/hyperlink" Target="http://matplotlib.org/" TargetMode="External"/><Relationship Id="rId9" Type="http://schemas.openxmlformats.org/officeDocument/2006/relationships/hyperlink" Target="http://flask.pocoo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Network Design and Optimization </a:t>
            </a:r>
            <a:r>
              <a:rPr lang="en-US" b="1" i="1" dirty="0" smtClean="0"/>
              <a:t>Python Introduction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Visualization in the Web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Common GUI Problems</a:t>
            </a:r>
          </a:p>
          <a:p>
            <a:pPr lvl="1"/>
            <a:r>
              <a:rPr lang="en-US" dirty="0" smtClean="0"/>
              <a:t>Non-portable</a:t>
            </a:r>
          </a:p>
          <a:p>
            <a:pPr lvl="1"/>
            <a:r>
              <a:rPr lang="en-US" dirty="0" smtClean="0"/>
              <a:t>Graphics library lock-in</a:t>
            </a:r>
          </a:p>
          <a:p>
            <a:pPr lvl="1"/>
            <a:r>
              <a:rPr lang="en-US" dirty="0" smtClean="0"/>
              <a:t>Lack of Support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Alternative: Web based GUI’s and Visualization</a:t>
            </a:r>
          </a:p>
          <a:p>
            <a:pPr lvl="1"/>
            <a:r>
              <a:rPr lang="en-US" dirty="0" smtClean="0"/>
              <a:t>Raw technologies: HTML5, CSS, SVG, JavaScript</a:t>
            </a:r>
          </a:p>
          <a:p>
            <a:pPr lvl="1"/>
            <a:r>
              <a:rPr lang="en-US" dirty="0" smtClean="0"/>
              <a:t>Powerful JavaScript libraries: D3.js, jQuery, etc…</a:t>
            </a:r>
          </a:p>
          <a:p>
            <a:pPr lvl="1"/>
            <a:r>
              <a:rPr lang="en-US" dirty="0" smtClean="0"/>
              <a:t>Data sharing: JSON, XML</a:t>
            </a:r>
          </a:p>
          <a:p>
            <a:pPr lvl="1"/>
            <a:r>
              <a:rPr lang="en-US" dirty="0" smtClean="0"/>
              <a:t>Downside: learning curve…</a:t>
            </a:r>
          </a:p>
        </p:txBody>
      </p:sp>
    </p:spTree>
    <p:extLst>
      <p:ext uri="{BB962C8B-B14F-4D97-AF65-F5344CB8AC3E}">
        <p14:creationId xmlns:p14="http://schemas.microsoft.com/office/powerpoint/2010/main" val="671171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R&amp;D Environment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64" y="1447800"/>
            <a:ext cx="8229600" cy="1752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Network Editor/Viewer Web Application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www.grotto-networking.com/GraphEdit.html</a:t>
            </a:r>
            <a:endParaRPr lang="en-US" dirty="0" smtClean="0"/>
          </a:p>
          <a:p>
            <a:pPr lvl="1"/>
            <a:r>
              <a:rPr lang="en-US" dirty="0" smtClean="0"/>
              <a:t>Import and export network related entities such as graph, paths, demands, etc.. Via JSON files</a:t>
            </a:r>
            <a:endParaRPr lang="en-US" dirty="0"/>
          </a:p>
        </p:txBody>
      </p:sp>
      <p:sp>
        <p:nvSpPr>
          <p:cNvPr id="4" name="Frame 3"/>
          <p:cNvSpPr/>
          <p:nvPr/>
        </p:nvSpPr>
        <p:spPr>
          <a:xfrm>
            <a:off x="152400" y="3581400"/>
            <a:ext cx="2743200" cy="21717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 Browser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 “Single Page” JavaScript Application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0800" y="3429000"/>
            <a:ext cx="25908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JSON parser from Python standard library</a:t>
            </a:r>
          </a:p>
        </p:txBody>
      </p:sp>
      <p:sp>
        <p:nvSpPr>
          <p:cNvPr id="7" name="Rectangle 6"/>
          <p:cNvSpPr/>
          <p:nvPr/>
        </p:nvSpPr>
        <p:spPr>
          <a:xfrm>
            <a:off x="6400800" y="4267200"/>
            <a:ext cx="25908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Our network design and optimization algorithms</a:t>
            </a:r>
          </a:p>
        </p:txBody>
      </p:sp>
      <p:sp>
        <p:nvSpPr>
          <p:cNvPr id="8" name="Rectangle 7"/>
          <p:cNvSpPr/>
          <p:nvPr/>
        </p:nvSpPr>
        <p:spPr>
          <a:xfrm>
            <a:off x="6400800" y="5222174"/>
            <a:ext cx="25908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Open Source Solvers and Libraries as needed</a:t>
            </a:r>
          </a:p>
        </p:txBody>
      </p:sp>
      <p:sp>
        <p:nvSpPr>
          <p:cNvPr id="9" name="Oval 8"/>
          <p:cNvSpPr/>
          <p:nvPr/>
        </p:nvSpPr>
        <p:spPr>
          <a:xfrm>
            <a:off x="3657600" y="3733800"/>
            <a:ext cx="1447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Graph JSON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75364" y="4300352"/>
            <a:ext cx="1447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Path JSON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93128" y="4866904"/>
            <a:ext cx="1447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Path JSON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010892" y="5433456"/>
            <a:ext cx="1447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Path JSON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128656" y="6000008"/>
            <a:ext cx="1447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DemandJSON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014354" y="5988133"/>
            <a:ext cx="1447800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Tree JSON</a:t>
            </a:r>
            <a:endParaRPr lang="en-US" dirty="0"/>
          </a:p>
        </p:txBody>
      </p:sp>
      <p:sp>
        <p:nvSpPr>
          <p:cNvPr id="15" name="Left-Right Arrow 14"/>
          <p:cNvSpPr/>
          <p:nvPr/>
        </p:nvSpPr>
        <p:spPr>
          <a:xfrm>
            <a:off x="3014354" y="4762500"/>
            <a:ext cx="643246" cy="2236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5486400" y="3810000"/>
            <a:ext cx="643246" cy="2236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22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R&amp;D Environment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524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Network Editor/Viewer Web </a:t>
            </a:r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Next step beyond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://www.grotto-networking.com/GraphEdit.html</a:t>
            </a:r>
            <a:endParaRPr lang="en-US" dirty="0"/>
          </a:p>
          <a:p>
            <a:pPr lvl="1"/>
            <a:r>
              <a:rPr lang="en-US" dirty="0" smtClean="0"/>
              <a:t>Exchange network </a:t>
            </a:r>
            <a:r>
              <a:rPr lang="en-US" dirty="0"/>
              <a:t>related entities </a:t>
            </a:r>
            <a:r>
              <a:rPr lang="en-US" dirty="0" smtClean="0"/>
              <a:t>via AJAX (or </a:t>
            </a:r>
            <a:r>
              <a:rPr lang="en-US" dirty="0" err="1" smtClean="0"/>
              <a:t>WebSockets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Frame 3"/>
          <p:cNvSpPr/>
          <p:nvPr/>
        </p:nvSpPr>
        <p:spPr>
          <a:xfrm>
            <a:off x="512618" y="2895600"/>
            <a:ext cx="2743200" cy="21717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 Browser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Running “Single Page” JavaScript Application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94218" y="3048000"/>
            <a:ext cx="25908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RESTful</a:t>
            </a:r>
            <a:r>
              <a:rPr lang="en-US" dirty="0" smtClean="0"/>
              <a:t> Web Service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5694218" y="3886200"/>
            <a:ext cx="2590800" cy="83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Simple Python </a:t>
            </a:r>
            <a:r>
              <a:rPr lang="en-US" dirty="0" err="1" smtClean="0"/>
              <a:t>WebServer</a:t>
            </a:r>
            <a:r>
              <a:rPr lang="en-US" dirty="0" smtClean="0"/>
              <a:t> (Flask)</a:t>
            </a:r>
          </a:p>
        </p:txBody>
      </p:sp>
      <p:sp>
        <p:nvSpPr>
          <p:cNvPr id="7" name="Rectangle 6"/>
          <p:cNvSpPr/>
          <p:nvPr/>
        </p:nvSpPr>
        <p:spPr>
          <a:xfrm>
            <a:off x="5700156" y="4724400"/>
            <a:ext cx="25908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Our network design and optimization algorithms</a:t>
            </a:r>
          </a:p>
        </p:txBody>
      </p:sp>
      <p:sp>
        <p:nvSpPr>
          <p:cNvPr id="8" name="Rectangle 7"/>
          <p:cNvSpPr/>
          <p:nvPr/>
        </p:nvSpPr>
        <p:spPr>
          <a:xfrm>
            <a:off x="5715000" y="5715000"/>
            <a:ext cx="25908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Open Source Solvers and Libraries as needed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3484418" y="3352800"/>
            <a:ext cx="19812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84418" y="3886200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AJAX </a:t>
            </a:r>
            <a:r>
              <a:rPr lang="en-US" dirty="0" err="1" smtClean="0"/>
              <a:t>RESTful</a:t>
            </a:r>
            <a:r>
              <a:rPr lang="en-US" dirty="0" smtClean="0"/>
              <a:t> service requests, i.e., GET, POST, PUT,… </a:t>
            </a:r>
          </a:p>
          <a:p>
            <a:r>
              <a:rPr lang="en-US" dirty="0" smtClean="0"/>
              <a:t>Exchanging JSON data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2618" y="6210300"/>
            <a:ext cx="332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This is what I use on my machine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7968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Example of R&amp;D Environment II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29" y="1371600"/>
            <a:ext cx="8952471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8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Python: The Working Dog of Programming Languages</a:t>
            </a:r>
            <a:endParaRPr lang="en-US" dirty="0"/>
          </a:p>
        </p:txBody>
      </p:sp>
      <p:pic>
        <p:nvPicPr>
          <p:cNvPr id="1026" name="Picture 2" descr="C:\Users\Greg Bernstein\Pictures\2014\20140324_1149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812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0644" y="6324600"/>
            <a:ext cx="7799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Lucy with her “reward” chew toy after finding me hiding in a closet during testing.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2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Works well with Others (languages)</a:t>
            </a:r>
          </a:p>
          <a:p>
            <a:pPr lvl="1"/>
            <a:r>
              <a:rPr lang="en-US" dirty="0" smtClean="0"/>
              <a:t>Relatively easy access to vast open source numerical and scientific libraries</a:t>
            </a:r>
          </a:p>
          <a:p>
            <a:r>
              <a:rPr lang="en-US" dirty="0" smtClean="0"/>
              <a:t>Interactive and Object Oriented</a:t>
            </a:r>
          </a:p>
          <a:p>
            <a:pPr lvl="1"/>
            <a:r>
              <a:rPr lang="en-US" dirty="0" smtClean="0"/>
              <a:t>Quick for testing out new ideas</a:t>
            </a:r>
          </a:p>
          <a:p>
            <a:pPr lvl="1"/>
            <a:r>
              <a:rPr lang="en-US" dirty="0" smtClean="0"/>
              <a:t>Good for more complicated stuff too</a:t>
            </a:r>
          </a:p>
          <a:p>
            <a:r>
              <a:rPr lang="en-US" dirty="0" smtClean="0"/>
              <a:t>Well used in Data Communication, Scientific, and Web Development communities</a:t>
            </a:r>
          </a:p>
          <a:p>
            <a:pPr lvl="1"/>
            <a:r>
              <a:rPr lang="en-US" dirty="0" smtClean="0"/>
              <a:t>OpenStack, </a:t>
            </a:r>
            <a:r>
              <a:rPr lang="en-US" dirty="0" err="1" smtClean="0"/>
              <a:t>Mininet</a:t>
            </a:r>
            <a:r>
              <a:rPr lang="en-US" dirty="0" smtClean="0"/>
              <a:t>, </a:t>
            </a:r>
            <a:r>
              <a:rPr lang="en-US" dirty="0" err="1" smtClean="0"/>
              <a:t>PoX</a:t>
            </a:r>
            <a:r>
              <a:rPr lang="en-US" dirty="0" smtClean="0"/>
              <a:t> (cloud &amp; SDN)</a:t>
            </a:r>
          </a:p>
          <a:p>
            <a:pPr lvl="1"/>
            <a:r>
              <a:rPr lang="en-US" dirty="0" err="1" smtClean="0"/>
              <a:t>Numpy</a:t>
            </a:r>
            <a:r>
              <a:rPr lang="en-US" dirty="0" smtClean="0"/>
              <a:t>, </a:t>
            </a:r>
            <a:r>
              <a:rPr lang="en-US" dirty="0" err="1" smtClean="0"/>
              <a:t>SciPy</a:t>
            </a:r>
            <a:r>
              <a:rPr lang="en-US" dirty="0" smtClean="0"/>
              <a:t>, </a:t>
            </a:r>
            <a:r>
              <a:rPr lang="en-US" dirty="0" err="1" smtClean="0"/>
              <a:t>NetworkX</a:t>
            </a:r>
            <a:r>
              <a:rPr lang="en-US" dirty="0" smtClean="0"/>
              <a:t>, Pandas</a:t>
            </a:r>
            <a:r>
              <a:rPr lang="en-US" dirty="0"/>
              <a:t>, </a:t>
            </a:r>
            <a:r>
              <a:rPr lang="en-US" dirty="0" err="1"/>
              <a:t>Astropy</a:t>
            </a:r>
            <a:r>
              <a:rPr lang="en-US" dirty="0"/>
              <a:t>, </a:t>
            </a:r>
            <a:r>
              <a:rPr lang="en-US" dirty="0" smtClean="0"/>
              <a:t>Sage (Math &amp; Science)</a:t>
            </a:r>
          </a:p>
          <a:p>
            <a:pPr lvl="1"/>
            <a:r>
              <a:rPr lang="en-US" dirty="0" smtClean="0"/>
              <a:t>Flask, </a:t>
            </a:r>
            <a:r>
              <a:rPr lang="en-US" dirty="0" err="1"/>
              <a:t>Django</a:t>
            </a:r>
            <a:r>
              <a:rPr lang="en-US" dirty="0"/>
              <a:t>, Pyramid, </a:t>
            </a:r>
            <a:r>
              <a:rPr lang="en-US" dirty="0" smtClean="0"/>
              <a:t>Tornado (Web)</a:t>
            </a:r>
          </a:p>
          <a:p>
            <a:r>
              <a:rPr lang="en-US" dirty="0" smtClean="0"/>
              <a:t>Open Source!</a:t>
            </a:r>
          </a:p>
        </p:txBody>
      </p:sp>
    </p:spTree>
    <p:extLst>
      <p:ext uri="{BB962C8B-B14F-4D97-AF65-F5344CB8AC3E}">
        <p14:creationId xmlns:p14="http://schemas.microsoft.com/office/powerpoint/2010/main" val="365927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Bare bones or a Distribution?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can get Language and Standard Library</a:t>
            </a:r>
          </a:p>
          <a:p>
            <a:pPr lvl="1"/>
            <a:r>
              <a:rPr lang="en-US" dirty="0" smtClean="0"/>
              <a:t>directly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https://www.python.org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Then add external libraries</a:t>
            </a:r>
          </a:p>
          <a:p>
            <a:pPr lvl="1"/>
            <a:r>
              <a:rPr lang="en-US" dirty="0" smtClean="0"/>
              <a:t>Issue: this can get a bit tricky on Windows and Macs</a:t>
            </a: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ease of getting started there are scientific "Python distributions" available for no cost via the web. We will use Python </a:t>
            </a:r>
            <a:r>
              <a:rPr lang="en-US" i="1" dirty="0"/>
              <a:t>version 2.7</a:t>
            </a:r>
            <a:r>
              <a:rPr lang="en-US" dirty="0"/>
              <a:t> due to its compatibility with numerical packages such as </a:t>
            </a:r>
            <a:r>
              <a:rPr lang="en-US" i="1" dirty="0" err="1"/>
              <a:t>Numpy</a:t>
            </a:r>
            <a:r>
              <a:rPr lang="en-US" dirty="0"/>
              <a:t>, </a:t>
            </a:r>
            <a:r>
              <a:rPr lang="en-US" i="1" dirty="0" err="1"/>
              <a:t>Matplotlib</a:t>
            </a:r>
            <a:r>
              <a:rPr lang="en-US" dirty="0"/>
              <a:t>, </a:t>
            </a:r>
            <a:r>
              <a:rPr lang="en-US" i="1" dirty="0" err="1"/>
              <a:t>SciPy</a:t>
            </a:r>
            <a:r>
              <a:rPr lang="en-US" dirty="0"/>
              <a:t>, </a:t>
            </a:r>
            <a:r>
              <a:rPr lang="en-US" i="1" dirty="0" err="1"/>
              <a:t>NetworkX</a:t>
            </a:r>
            <a:r>
              <a:rPr lang="en-US" dirty="0"/>
              <a:t>, </a:t>
            </a:r>
            <a:r>
              <a:rPr lang="en-US" i="1" dirty="0" err="1"/>
              <a:t>SimPy</a:t>
            </a:r>
            <a:r>
              <a:rPr lang="en-US" dirty="0"/>
              <a:t>, etc...</a:t>
            </a:r>
          </a:p>
          <a:p>
            <a:pPr lvl="1"/>
            <a:r>
              <a:rPr lang="en-US" b="1" dirty="0"/>
              <a:t>Anaconda</a:t>
            </a:r>
            <a:r>
              <a:rPr lang="en-US" dirty="0"/>
              <a:t> (Windows, Mac, Linux) </a:t>
            </a:r>
            <a:r>
              <a:rPr lang="en-US" u="sng" dirty="0">
                <a:hlinkClick r:id="rId3"/>
              </a:rPr>
              <a:t>https://store.continuum.io/cshop/anaconda/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Python(</a:t>
            </a:r>
            <a:r>
              <a:rPr lang="en-US" dirty="0" err="1"/>
              <a:t>x,y</a:t>
            </a:r>
            <a:r>
              <a:rPr lang="en-US" dirty="0"/>
              <a:t>) (Windows) </a:t>
            </a:r>
            <a:r>
              <a:rPr lang="en-US" u="sng" dirty="0">
                <a:hlinkClick r:id="rId4"/>
              </a:rPr>
              <a:t>https://code.google.com/p/pythonxy/</a:t>
            </a:r>
            <a:endParaRPr lang="en-US" dirty="0"/>
          </a:p>
          <a:p>
            <a:pPr lvl="1"/>
            <a:r>
              <a:rPr lang="en-US" dirty="0" err="1"/>
              <a:t>Enthought</a:t>
            </a:r>
            <a:r>
              <a:rPr lang="en-US" dirty="0"/>
              <a:t> Canopy Express </a:t>
            </a:r>
            <a:r>
              <a:rPr lang="en-US" u="sng" dirty="0">
                <a:hlinkClick r:id="rId5"/>
              </a:rPr>
              <a:t>https://www.enthought.com/products/epd/free/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8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Python Tutorial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docs.python.org/2/tutorial/index.html</a:t>
            </a:r>
            <a:r>
              <a:rPr lang="en-US" dirty="0" smtClean="0"/>
              <a:t> </a:t>
            </a:r>
          </a:p>
          <a:p>
            <a:r>
              <a:rPr lang="en-US" b="1" i="1" dirty="0" smtClean="0"/>
              <a:t>Building Skills in Python</a:t>
            </a:r>
          </a:p>
          <a:p>
            <a:pPr lvl="1"/>
            <a:r>
              <a:rPr lang="en-US" i="1" dirty="0" smtClean="0">
                <a:solidFill>
                  <a:srgbClr val="C00000"/>
                </a:solidFill>
              </a:rPr>
              <a:t>Free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PDF, Aimed at experienced programmers, </a:t>
            </a:r>
            <a:r>
              <a:rPr lang="en-US" b="1" i="1" dirty="0" smtClean="0"/>
              <a:t>Recommended</a:t>
            </a:r>
          </a:p>
          <a:p>
            <a:pPr lvl="1"/>
            <a:r>
              <a:rPr lang="en-US" dirty="0" smtClean="0">
                <a:hlinkClick r:id="rId3"/>
              </a:rPr>
              <a:t>http://www.itmaybeahack.com/book/python-2.6/latex/BuildingSkillsinPython.pdf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Lectures on Scientific Computing with Python</a:t>
            </a:r>
          </a:p>
          <a:p>
            <a:pPr lvl="1"/>
            <a:r>
              <a:rPr lang="en-US" dirty="0">
                <a:hlinkClick r:id="rId4"/>
              </a:rPr>
              <a:t>http://nbviewer.ipython.org/github/jrjohansson/scientific-python-lectures/tree/master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IPython</a:t>
            </a:r>
            <a:r>
              <a:rPr lang="en-US" dirty="0" smtClean="0"/>
              <a:t> notebooks. Covers basics, </a:t>
            </a:r>
            <a:r>
              <a:rPr lang="en-US" dirty="0" err="1" smtClean="0"/>
              <a:t>numpy</a:t>
            </a:r>
            <a:r>
              <a:rPr lang="en-US" dirty="0" smtClean="0"/>
              <a:t>, </a:t>
            </a:r>
            <a:r>
              <a:rPr lang="en-US" dirty="0" err="1" smtClean="0"/>
              <a:t>matplotlib</a:t>
            </a:r>
            <a:r>
              <a:rPr lang="en-US" dirty="0" smtClean="0"/>
              <a:t>, and more…</a:t>
            </a:r>
          </a:p>
          <a:p>
            <a:r>
              <a:rPr lang="en-US" dirty="0" smtClean="0"/>
              <a:t>Code Academy</a:t>
            </a:r>
          </a:p>
          <a:p>
            <a:pPr lvl="1"/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www.codecademy.com/tracks/python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and IDEs I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05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Geany</a:t>
            </a:r>
            <a:r>
              <a:rPr lang="en-US" dirty="0" smtClean="0"/>
              <a:t> Editor</a:t>
            </a:r>
          </a:p>
          <a:p>
            <a:pPr lvl="1"/>
            <a:r>
              <a:rPr lang="en-US" dirty="0">
                <a:hlinkClick r:id="rId2"/>
              </a:rPr>
              <a:t>http://www.geany.org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Recognizes Python classes, Functions, variables; syntax highlighting, zoom; Cross platform: Linux, Windows, Mac</a:t>
            </a:r>
          </a:p>
          <a:p>
            <a:r>
              <a:rPr lang="en-US" dirty="0" smtClean="0"/>
              <a:t>Notepad++</a:t>
            </a:r>
          </a:p>
          <a:p>
            <a:pPr lvl="1"/>
            <a:r>
              <a:rPr lang="en-US" dirty="0">
                <a:hlinkClick r:id="rId3"/>
              </a:rPr>
              <a:t>http://notepad-plus-plus.org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Fast, Windows only, syntax highlighting, zoom, doesn’t recognize Python functions, classes, variables</a:t>
            </a:r>
          </a:p>
          <a:p>
            <a:r>
              <a:rPr lang="en-US" dirty="0" err="1" smtClean="0"/>
              <a:t>PyCharm</a:t>
            </a:r>
            <a:r>
              <a:rPr lang="en-US" dirty="0" smtClean="0"/>
              <a:t> (full IDE)</a:t>
            </a:r>
          </a:p>
          <a:p>
            <a:pPr lvl="1"/>
            <a:r>
              <a:rPr lang="en-US" dirty="0">
                <a:hlinkClick r:id="rId4"/>
              </a:rPr>
              <a:t>http://www.jetbrains.com/pycharm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Free and professional editions </a:t>
            </a:r>
          </a:p>
          <a:p>
            <a:r>
              <a:rPr lang="en-US" dirty="0" smtClean="0"/>
              <a:t>Your favorites?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52600"/>
            <a:ext cx="16287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352800"/>
            <a:ext cx="194175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172075"/>
            <a:ext cx="28479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69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Shells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Plain Python shell</a:t>
            </a:r>
          </a:p>
          <a:p>
            <a:pPr lvl="1"/>
            <a:r>
              <a:rPr lang="en-US" dirty="0" smtClean="0"/>
              <a:t>Can just type “python” at a command prompt to start and interactive shell</a:t>
            </a:r>
          </a:p>
          <a:p>
            <a:r>
              <a:rPr lang="en-US" dirty="0" err="1" smtClean="0"/>
              <a:t>IPython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http://ipython.org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much improved command line shell</a:t>
            </a:r>
          </a:p>
          <a:p>
            <a:pPr lvl="1"/>
            <a:r>
              <a:rPr lang="en-US" dirty="0" smtClean="0"/>
              <a:t>Great </a:t>
            </a:r>
            <a:r>
              <a:rPr lang="en-US" dirty="0" err="1" smtClean="0"/>
              <a:t>Qt</a:t>
            </a:r>
            <a:r>
              <a:rPr lang="en-US" dirty="0" smtClean="0"/>
              <a:t> based graphical shell (I use this all the time)</a:t>
            </a:r>
          </a:p>
          <a:p>
            <a:pPr lvl="1"/>
            <a:r>
              <a:rPr lang="en-US" dirty="0" smtClean="0"/>
              <a:t>Full on Browser based </a:t>
            </a:r>
            <a:r>
              <a:rPr lang="en-US" b="1" i="1" dirty="0" smtClean="0"/>
              <a:t>notebook</a:t>
            </a:r>
            <a:r>
              <a:rPr lang="en-US" dirty="0" smtClean="0"/>
              <a:t> interface. Include nice text, code, and graphics together.</a:t>
            </a:r>
          </a:p>
          <a:p>
            <a:pPr lvl="1"/>
            <a:r>
              <a:rPr lang="en-US" dirty="0" smtClean="0"/>
              <a:t>Included with Anaconda, </a:t>
            </a:r>
            <a:r>
              <a:rPr lang="en-US" dirty="0" err="1" smtClean="0"/>
              <a:t>PythonXY</a:t>
            </a:r>
            <a:r>
              <a:rPr lang="en-US" dirty="0" smtClean="0"/>
              <a:t>, and </a:t>
            </a:r>
            <a:r>
              <a:rPr lang="en-US" dirty="0" err="1" smtClean="0"/>
              <a:t>Enthought</a:t>
            </a:r>
            <a:r>
              <a:rPr lang="en-US" dirty="0" smtClean="0"/>
              <a:t> distributions and available separately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6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Tools I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Google Python Style Guide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google-styleguide.googlecode.com/svn/trunk/pyguide.html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Version Control: </a:t>
            </a:r>
            <a:r>
              <a:rPr lang="en-US" dirty="0" err="1" smtClean="0"/>
              <a:t>Git</a:t>
            </a:r>
            <a:endParaRPr lang="en-US" dirty="0" smtClean="0"/>
          </a:p>
          <a:p>
            <a:pPr lvl="1"/>
            <a:r>
              <a:rPr lang="en-US" dirty="0" smtClean="0"/>
              <a:t>I’ve got a slide deck on using </a:t>
            </a:r>
            <a:r>
              <a:rPr lang="en-US" dirty="0" err="1" smtClean="0"/>
              <a:t>Git</a:t>
            </a:r>
            <a:r>
              <a:rPr lang="en-US" dirty="0" smtClean="0"/>
              <a:t> locally for single person projects.</a:t>
            </a:r>
          </a:p>
          <a:p>
            <a:r>
              <a:rPr lang="en-US" dirty="0" smtClean="0"/>
              <a:t>Documentation Generators (Python)?</a:t>
            </a:r>
          </a:p>
          <a:p>
            <a:pPr lvl="1"/>
            <a:r>
              <a:rPr lang="en-US" dirty="0" err="1" smtClean="0"/>
              <a:t>Doxygen</a:t>
            </a:r>
            <a:endParaRPr lang="en-US" dirty="0" smtClean="0"/>
          </a:p>
          <a:p>
            <a:pPr lvl="2"/>
            <a:r>
              <a:rPr lang="en-US" dirty="0" smtClean="0"/>
              <a:t>Originally aimed at C++, But can now do python, but in a C++ kind of way.  Easy to use.</a:t>
            </a:r>
          </a:p>
          <a:p>
            <a:pPr lvl="1"/>
            <a:r>
              <a:rPr lang="en-US" dirty="0" smtClean="0"/>
              <a:t>Sphinx</a:t>
            </a:r>
          </a:p>
          <a:p>
            <a:pPr lvl="2"/>
            <a:r>
              <a:rPr lang="en-US" dirty="0" smtClean="0"/>
              <a:t>Used for much Python documentation. </a:t>
            </a:r>
            <a:r>
              <a:rPr lang="en-US" dirty="0" smtClean="0"/>
              <a:t>A bit tougher to use but very pretty documentation.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Python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Numpy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http://www.numpy.org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SciPy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http://www.scipy.org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Matplotlib</a:t>
            </a:r>
            <a:r>
              <a:rPr lang="en-US" dirty="0"/>
              <a:t> (</a:t>
            </a:r>
            <a:r>
              <a:rPr lang="en-US" dirty="0">
                <a:hlinkClick r:id="rId4"/>
              </a:rPr>
              <a:t>http://matplotlib.org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SimPy</a:t>
            </a:r>
            <a:r>
              <a:rPr lang="en-US" dirty="0"/>
              <a:t> (</a:t>
            </a:r>
            <a:r>
              <a:rPr lang="en-US" dirty="0">
                <a:hlinkClick r:id="rId5"/>
              </a:rPr>
              <a:t>http://simpy.readthedocs.org/en/latest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NetworkX</a:t>
            </a:r>
            <a:r>
              <a:rPr lang="en-US" dirty="0"/>
              <a:t> (</a:t>
            </a:r>
            <a:r>
              <a:rPr lang="en-US" dirty="0">
                <a:hlinkClick r:id="rId6"/>
              </a:rPr>
              <a:t>http://networkx.github.io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PuLP</a:t>
            </a:r>
            <a:r>
              <a:rPr lang="en-US" dirty="0"/>
              <a:t> (</a:t>
            </a:r>
            <a:r>
              <a:rPr lang="en-US" dirty="0">
                <a:hlinkClick r:id="rId7"/>
              </a:rPr>
              <a:t>https://code.google.com/p/pulp-or</a:t>
            </a:r>
            <a:r>
              <a:rPr lang="en-US" dirty="0" smtClean="0">
                <a:hlinkClick r:id="rId7"/>
              </a:rPr>
              <a:t>/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8"/>
              </a:rPr>
              <a:t>https://pythonhosted.org/PuLP</a:t>
            </a:r>
            <a:r>
              <a:rPr lang="en-US" dirty="0" smtClean="0">
                <a:hlinkClick r:id="rId8"/>
              </a:rPr>
              <a:t>/</a:t>
            </a:r>
            <a:r>
              <a:rPr lang="en-US" dirty="0" smtClean="0"/>
              <a:t> Documentation</a:t>
            </a:r>
          </a:p>
          <a:p>
            <a:r>
              <a:rPr lang="en-US" dirty="0"/>
              <a:t>Flask (</a:t>
            </a:r>
            <a:r>
              <a:rPr lang="en-US" dirty="0">
                <a:hlinkClick r:id="rId9"/>
              </a:rPr>
              <a:t>http://flask.pocoo.org</a:t>
            </a:r>
            <a:r>
              <a:rPr lang="en-US" dirty="0" smtClean="0">
                <a:hlinkClick r:id="rId9"/>
              </a:rPr>
              <a:t>/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6159268"/>
            <a:ext cx="713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Almost all included with Anaconda, </a:t>
            </a:r>
            <a:r>
              <a:rPr lang="en-US" b="1" i="1" dirty="0" err="1" smtClean="0">
                <a:solidFill>
                  <a:srgbClr val="C00000"/>
                </a:solidFill>
              </a:rPr>
              <a:t>PythonXY</a:t>
            </a:r>
            <a:r>
              <a:rPr lang="en-US" b="1" i="1" dirty="0" smtClean="0">
                <a:solidFill>
                  <a:srgbClr val="C00000"/>
                </a:solidFill>
              </a:rPr>
              <a:t>, or </a:t>
            </a:r>
            <a:r>
              <a:rPr lang="en-US" b="1" i="1" dirty="0" err="1" smtClean="0">
                <a:solidFill>
                  <a:srgbClr val="C00000"/>
                </a:solidFill>
              </a:rPr>
              <a:t>Enthought</a:t>
            </a:r>
            <a:r>
              <a:rPr lang="en-US" b="1" i="1" dirty="0" smtClean="0">
                <a:solidFill>
                  <a:srgbClr val="C00000"/>
                </a:solidFill>
              </a:rPr>
              <a:t> distributions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9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3947</TotalTime>
  <Words>780</Words>
  <Application>Microsoft Office PowerPoint</Application>
  <PresentationFormat>On-screen Show (4:3)</PresentationFormat>
  <Paragraphs>116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Network Design and Optimization Python Introduction</vt:lpstr>
      <vt:lpstr>Python: The Working Dog of Programming Languages</vt:lpstr>
      <vt:lpstr>Why Python?</vt:lpstr>
      <vt:lpstr>Bare bones or a Distribution?</vt:lpstr>
      <vt:lpstr>Getting Started Resources</vt:lpstr>
      <vt:lpstr>Editors and IDEs I Use</vt:lpstr>
      <vt:lpstr>Python Shells</vt:lpstr>
      <vt:lpstr>Other Tools I Use</vt:lpstr>
      <vt:lpstr>External Python Libraries</vt:lpstr>
      <vt:lpstr>Network Visualization in the Web Era</vt:lpstr>
      <vt:lpstr>Our R&amp;D Environment I</vt:lpstr>
      <vt:lpstr>Our R&amp;D Environment II</vt:lpstr>
      <vt:lpstr>Example of R&amp;D Environment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57</cp:revision>
  <dcterms:created xsi:type="dcterms:W3CDTF">2014-02-19T18:15:36Z</dcterms:created>
  <dcterms:modified xsi:type="dcterms:W3CDTF">2014-06-13T17:18:44Z</dcterms:modified>
</cp:coreProperties>
</file>