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37"/>
  </p:notesMasterIdLst>
  <p:sldIdLst>
    <p:sldId id="256" r:id="rId2"/>
    <p:sldId id="258" r:id="rId3"/>
    <p:sldId id="270" r:id="rId4"/>
    <p:sldId id="284" r:id="rId5"/>
    <p:sldId id="285" r:id="rId6"/>
    <p:sldId id="271" r:id="rId7"/>
    <p:sldId id="272" r:id="rId8"/>
    <p:sldId id="273" r:id="rId9"/>
    <p:sldId id="274" r:id="rId10"/>
    <p:sldId id="286" r:id="rId11"/>
    <p:sldId id="287" r:id="rId12"/>
    <p:sldId id="288" r:id="rId13"/>
    <p:sldId id="289" r:id="rId14"/>
    <p:sldId id="290" r:id="rId15"/>
    <p:sldId id="292" r:id="rId16"/>
    <p:sldId id="293" r:id="rId17"/>
    <p:sldId id="294" r:id="rId18"/>
    <p:sldId id="295" r:id="rId19"/>
    <p:sldId id="296" r:id="rId20"/>
    <p:sldId id="297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08" r:id="rId32"/>
    <p:sldId id="309" r:id="rId33"/>
    <p:sldId id="310" r:id="rId34"/>
    <p:sldId id="311" r:id="rId35"/>
    <p:sldId id="312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D045"/>
    <a:srgbClr val="29DD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1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wmf"/><Relationship Id="rId1" Type="http://schemas.openxmlformats.org/officeDocument/2006/relationships/image" Target="../media/image2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9.wmf"/><Relationship Id="rId7" Type="http://schemas.openxmlformats.org/officeDocument/2006/relationships/image" Target="../media/image13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2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FB5AB-0469-4F32-A8EE-02221D2C068B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87550-DF3D-480E-A270-94776B59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7550-DF3D-480E-A270-94776B59B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4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6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1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rotto-networking.com/" TargetMode="Externa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2.wmf"/><Relationship Id="rId11" Type="http://schemas.openxmlformats.org/officeDocument/2006/relationships/image" Target="../media/image34.wmf"/><Relationship Id="rId5" Type="http://schemas.openxmlformats.org/officeDocument/2006/relationships/oleObject" Target="../embeddings/oleObject26.bin"/><Relationship Id="rId10" Type="http://schemas.openxmlformats.org/officeDocument/2006/relationships/oleObject" Target="../embeddings/oleObject29.bin"/><Relationship Id="rId4" Type="http://schemas.openxmlformats.org/officeDocument/2006/relationships/image" Target="../media/image31.wmf"/><Relationship Id="rId9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35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5" Type="http://schemas.openxmlformats.org/officeDocument/2006/relationships/oleObject" Target="../embeddings/oleObject36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33.bin"/><Relationship Id="rId1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45.bin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24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3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54.bin"/><Relationship Id="rId18" Type="http://schemas.openxmlformats.org/officeDocument/2006/relationships/image" Target="../media/image41.wmf"/><Relationship Id="rId3" Type="http://schemas.openxmlformats.org/officeDocument/2006/relationships/oleObject" Target="../embeddings/oleObject49.bin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3.bin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12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6.wmf"/><Relationship Id="rId5" Type="http://schemas.openxmlformats.org/officeDocument/2006/relationships/oleObject" Target="../embeddings/oleObject58.bin"/><Relationship Id="rId4" Type="http://schemas.openxmlformats.org/officeDocument/2006/relationships/image" Target="../media/image15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64.bin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63.bin"/><Relationship Id="rId5" Type="http://schemas.openxmlformats.org/officeDocument/2006/relationships/oleObject" Target="../embeddings/oleObject60.bin"/><Relationship Id="rId10" Type="http://schemas.openxmlformats.org/officeDocument/2006/relationships/image" Target="../media/image24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62.bin"/><Relationship Id="rId14" Type="http://schemas.openxmlformats.org/officeDocument/2006/relationships/image" Target="../media/image43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7.wmf"/><Relationship Id="rId5" Type="http://schemas.openxmlformats.org/officeDocument/2006/relationships/oleObject" Target="../embeddings/oleObject66.bin"/><Relationship Id="rId4" Type="http://schemas.openxmlformats.org/officeDocument/2006/relationships/image" Target="../media/image2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1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24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9125803" cy="6858000"/>
          </a:xfrm>
          <a:prstGeom prst="rect">
            <a:avLst/>
          </a:prstGeom>
          <a:blipFill dpi="0" rotWithShape="1">
            <a:blip r:embed="rId3">
              <a:alphaModFix amt="14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97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Multi-Layer Network </a:t>
            </a:r>
            <a:r>
              <a:rPr lang="en-US" b="1" i="1" dirty="0" smtClean="0"/>
              <a:t>Design II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Greg </a:t>
            </a:r>
            <a:r>
              <a:rPr lang="en-US" b="1" i="1" dirty="0" smtClean="0">
                <a:solidFill>
                  <a:srgbClr val="0070C0"/>
                </a:solidFill>
              </a:rPr>
              <a:t>Bernstein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Grotto Networking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05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reduction?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Do we need both       and       ?</a:t>
            </a:r>
          </a:p>
          <a:p>
            <a:pPr lvl="1"/>
            <a:r>
              <a:rPr lang="en-US" dirty="0" smtClean="0"/>
              <a:t>Can’t we just use      as follows: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Second inequality has two variables multiplied by each other and hence is a non-linear constraint, but we need an </a:t>
            </a:r>
            <a:r>
              <a:rPr lang="en-US" b="1" i="1" dirty="0" smtClean="0"/>
              <a:t>linear</a:t>
            </a:r>
            <a:r>
              <a:rPr lang="en-US" dirty="0" smtClean="0"/>
              <a:t> MIP formulation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2503023"/>
              </p:ext>
            </p:extLst>
          </p:nvPr>
        </p:nvGraphicFramePr>
        <p:xfrm>
          <a:off x="3810000" y="1576387"/>
          <a:ext cx="5334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6" name="Equation" r:id="rId3" imgW="203040" imgH="241200" progId="Equation.DSMT4">
                  <p:embed/>
                </p:oleObj>
              </mc:Choice>
              <mc:Fallback>
                <p:oleObj name="Equation" r:id="rId3" imgW="203040" imgH="2412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1576387"/>
                        <a:ext cx="533400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931020"/>
              </p:ext>
            </p:extLst>
          </p:nvPr>
        </p:nvGraphicFramePr>
        <p:xfrm>
          <a:off x="5105400" y="1600200"/>
          <a:ext cx="482600" cy="655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7" name="Equation" r:id="rId5" imgW="177480" imgH="241200" progId="Equation.DSMT4">
                  <p:embed/>
                </p:oleObj>
              </mc:Choice>
              <mc:Fallback>
                <p:oleObj name="Equation" r:id="rId5" imgW="177480" imgH="241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00200"/>
                        <a:ext cx="482600" cy="655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1568447"/>
              </p:ext>
            </p:extLst>
          </p:nvPr>
        </p:nvGraphicFramePr>
        <p:xfrm>
          <a:off x="3874577" y="2209800"/>
          <a:ext cx="39262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8" name="Equation" r:id="rId7" imgW="177480" imgH="241200" progId="Equation.DSMT4">
                  <p:embed/>
                </p:oleObj>
              </mc:Choice>
              <mc:Fallback>
                <p:oleObj name="Equation" r:id="rId7" imgW="177480" imgH="241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4577" y="2209800"/>
                        <a:ext cx="392623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8113244"/>
              </p:ext>
            </p:extLst>
          </p:nvPr>
        </p:nvGraphicFramePr>
        <p:xfrm>
          <a:off x="3276600" y="2895600"/>
          <a:ext cx="14700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09" name="Equation" r:id="rId8" imgW="571320" imgH="355320" progId="Equation.DSMT4">
                  <p:embed/>
                </p:oleObj>
              </mc:Choice>
              <mc:Fallback>
                <p:oleObj name="Equation" r:id="rId8" imgW="571320" imgH="3553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895600"/>
                        <a:ext cx="14700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963329"/>
              </p:ext>
            </p:extLst>
          </p:nvPr>
        </p:nvGraphicFramePr>
        <p:xfrm>
          <a:off x="3276600" y="3962399"/>
          <a:ext cx="3124200" cy="940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0" name="Equation" r:id="rId10" imgW="1180800" imgH="355320" progId="Equation.DSMT4">
                  <p:embed/>
                </p:oleObj>
              </mc:Choice>
              <mc:Fallback>
                <p:oleObj name="Equation" r:id="rId10" imgW="1180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276600" y="3962399"/>
                        <a:ext cx="3124200" cy="940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4692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Example SPA Solution I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371600"/>
            <a:ext cx="3968199" cy="309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118969" y="4191000"/>
            <a:ext cx="38464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Upper and Lower layer selected paths: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78118" y="1397758"/>
            <a:ext cx="2759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Upper layer link capacities: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191000" y="4756666"/>
            <a:ext cx="990600" cy="103569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981200" y="990600"/>
            <a:ext cx="5156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</a:rPr>
              <a:t>Optimized objective = </a:t>
            </a:r>
            <a:r>
              <a:rPr lang="en-US" i="1" dirty="0" smtClean="0">
                <a:solidFill>
                  <a:srgbClr val="0070C0"/>
                </a:solidFill>
              </a:rPr>
              <a:t>35696.34  (previous: 33785.36)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752600"/>
            <a:ext cx="2286000" cy="1757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648200"/>
            <a:ext cx="5181600" cy="2057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14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Example SPA Solution II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832" y="1397759"/>
            <a:ext cx="6033242" cy="4822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6040510" y="1615406"/>
            <a:ext cx="218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Upper layer path: [E1, E2, E4]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40510" y="4306669"/>
            <a:ext cx="218909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Lower layer paths implementing upper layer links: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(E1, E2): [W1, W2]</a:t>
            </a:r>
          </a:p>
          <a:p>
            <a:endParaRPr lang="en-US" b="1" dirty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(E2, E4): [W2, W10, W8, W4]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50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1" y="842003"/>
            <a:ext cx="4648200" cy="3806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Example SPA Solution III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40510" y="1615406"/>
            <a:ext cx="2189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Upper layer path: [E2, E5, E3]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40510" y="2743200"/>
            <a:ext cx="27224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Lower layer paths implementing upper layer links: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(E3, E5): [W3, W5]</a:t>
            </a:r>
          </a:p>
          <a:p>
            <a:endParaRPr lang="en-US" b="1" dirty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(E2, E5): [W2, W8, W5]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4649926"/>
            <a:ext cx="5045555" cy="210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789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Dimensioning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121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Looking to size links at both upper </a:t>
            </a:r>
            <a:r>
              <a:rPr lang="en-US" dirty="0" smtClean="0"/>
              <a:t>and </a:t>
            </a:r>
            <a:r>
              <a:rPr lang="en-US" dirty="0" smtClean="0"/>
              <a:t>lower layers</a:t>
            </a:r>
          </a:p>
          <a:p>
            <a:pPr lvl="1"/>
            <a:r>
              <a:rPr lang="en-US" dirty="0" smtClean="0"/>
              <a:t>Start simple then deal with modular sizing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667000"/>
            <a:ext cx="4743450" cy="4023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63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Layer Dimensioning Formulation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</a:t>
            </a:r>
            <a:r>
              <a:rPr lang="en-US" dirty="0" smtClean="0"/>
              <a:t>ndices</a:t>
            </a:r>
          </a:p>
          <a:p>
            <a:pPr lvl="1"/>
            <a:r>
              <a:rPr lang="en-US" dirty="0" smtClean="0"/>
              <a:t>Demands</a:t>
            </a:r>
          </a:p>
          <a:p>
            <a:pPr lvl="1"/>
            <a:r>
              <a:rPr lang="en-US" dirty="0" smtClean="0"/>
              <a:t>Links</a:t>
            </a:r>
          </a:p>
          <a:p>
            <a:pPr lvl="1"/>
            <a:r>
              <a:rPr lang="en-US" dirty="0" smtClean="0"/>
              <a:t>Candidate paths</a:t>
            </a:r>
          </a:p>
          <a:p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Volume of demand d</a:t>
            </a:r>
          </a:p>
          <a:p>
            <a:pPr lvl="1"/>
            <a:r>
              <a:rPr lang="en-US" dirty="0" smtClean="0"/>
              <a:t>Link in path indicator</a:t>
            </a:r>
          </a:p>
          <a:p>
            <a:pPr lvl="1"/>
            <a:r>
              <a:rPr lang="en-US" dirty="0" smtClean="0"/>
              <a:t>Cost of upper layer links</a:t>
            </a: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Flow allocation (continuous)</a:t>
            </a:r>
          </a:p>
          <a:p>
            <a:pPr lvl="1"/>
            <a:r>
              <a:rPr lang="en-US" dirty="0" smtClean="0"/>
              <a:t>Link capacity (</a:t>
            </a:r>
            <a:r>
              <a:rPr lang="en-US" dirty="0" err="1" smtClean="0"/>
              <a:t>continous</a:t>
            </a:r>
            <a:r>
              <a:rPr lang="en-US" dirty="0" smtClean="0"/>
              <a:t>)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209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Upper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186214"/>
              </p:ext>
            </p:extLst>
          </p:nvPr>
        </p:nvGraphicFramePr>
        <p:xfrm>
          <a:off x="3671653" y="2179738"/>
          <a:ext cx="2271947" cy="550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5" name="Equation" r:id="rId3" imgW="838080" imgH="203040" progId="Equation.DSMT4">
                  <p:embed/>
                </p:oleObj>
              </mc:Choice>
              <mc:Fallback>
                <p:oleObj name="Equation" r:id="rId3" imgW="838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71653" y="2179738"/>
                        <a:ext cx="2271947" cy="550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365207"/>
              </p:ext>
            </p:extLst>
          </p:nvPr>
        </p:nvGraphicFramePr>
        <p:xfrm>
          <a:off x="3710908" y="2666999"/>
          <a:ext cx="2146792" cy="545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6" name="Equation" r:id="rId5" imgW="799920" imgH="203040" progId="Equation.DSMT4">
                  <p:embed/>
                </p:oleObj>
              </mc:Choice>
              <mc:Fallback>
                <p:oleObj name="Equation" r:id="rId5" imgW="799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10908" y="2666999"/>
                        <a:ext cx="2146792" cy="5452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3858045"/>
              </p:ext>
            </p:extLst>
          </p:nvPr>
        </p:nvGraphicFramePr>
        <p:xfrm>
          <a:off x="3657600" y="3124199"/>
          <a:ext cx="2057400" cy="544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7" name="Equation" r:id="rId7" imgW="863280" imgH="228600" progId="Equation.DSMT4">
                  <p:embed/>
                </p:oleObj>
              </mc:Choice>
              <mc:Fallback>
                <p:oleObj name="Equation" r:id="rId7" imgW="863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57600" y="3124199"/>
                        <a:ext cx="2057400" cy="544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4776527"/>
              </p:ext>
            </p:extLst>
          </p:nvPr>
        </p:nvGraphicFramePr>
        <p:xfrm>
          <a:off x="5080000" y="3676650"/>
          <a:ext cx="444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8" name="Equation" r:id="rId9" imgW="177480" imgH="228600" progId="Equation.DSMT4">
                  <p:embed/>
                </p:oleObj>
              </mc:Choice>
              <mc:Fallback>
                <p:oleObj name="Equation" r:id="rId9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80000" y="3676650"/>
                        <a:ext cx="444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606557"/>
              </p:ext>
            </p:extLst>
          </p:nvPr>
        </p:nvGraphicFramePr>
        <p:xfrm>
          <a:off x="5080000" y="4044950"/>
          <a:ext cx="635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9" name="Equation" r:id="rId11" imgW="253800" imgH="241200" progId="Equation.DSMT4">
                  <p:embed/>
                </p:oleObj>
              </mc:Choice>
              <mc:Fallback>
                <p:oleObj name="Equation" r:id="rId11" imgW="253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080000" y="4044950"/>
                        <a:ext cx="635000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2630019"/>
              </p:ext>
            </p:extLst>
          </p:nvPr>
        </p:nvGraphicFramePr>
        <p:xfrm>
          <a:off x="6118679" y="5050065"/>
          <a:ext cx="663121" cy="74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" name="Equation" r:id="rId13" imgW="215640" imgH="241200" progId="Equation.DSMT4">
                  <p:embed/>
                </p:oleObj>
              </mc:Choice>
              <mc:Fallback>
                <p:oleObj name="Equation" r:id="rId13" imgW="215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118679" y="5050065"/>
                        <a:ext cx="663121" cy="741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416389"/>
              </p:ext>
            </p:extLst>
          </p:nvPr>
        </p:nvGraphicFramePr>
        <p:xfrm>
          <a:off x="6137730" y="5499100"/>
          <a:ext cx="546100" cy="70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1" name="Equation" r:id="rId15" imgW="177480" imgH="228600" progId="Equation.DSMT4">
                  <p:embed/>
                </p:oleObj>
              </mc:Choice>
              <mc:Fallback>
                <p:oleObj name="Equation" r:id="rId15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137730" y="5499100"/>
                        <a:ext cx="546100" cy="7021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753340"/>
              </p:ext>
            </p:extLst>
          </p:nvPr>
        </p:nvGraphicFramePr>
        <p:xfrm>
          <a:off x="5029200" y="4472837"/>
          <a:ext cx="456851" cy="63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2" name="Equation" r:id="rId17" imgW="164880" imgH="228600" progId="Equation.DSMT4">
                  <p:embed/>
                </p:oleObj>
              </mc:Choice>
              <mc:Fallback>
                <p:oleObj name="Equation" r:id="rId17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5029200" y="4472837"/>
                        <a:ext cx="456851" cy="632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flipH="1">
            <a:off x="5562252" y="4343400"/>
            <a:ext cx="1371948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086600" y="3733800"/>
            <a:ext cx="1752600" cy="2308324"/>
          </a:xfrm>
          <a:prstGeom prst="rect">
            <a:avLst/>
          </a:prstGeom>
          <a:noFill/>
          <a:ln>
            <a:solidFill>
              <a:srgbClr val="36D045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 CA problems we only cared about lower layer costs. Why would we care here? What values might be assigned?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5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Layer Dimensioning Formulation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Demand Constraints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Link Capacity Constraints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209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Upper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699668"/>
              </p:ext>
            </p:extLst>
          </p:nvPr>
        </p:nvGraphicFramePr>
        <p:xfrm>
          <a:off x="3314700" y="2616200"/>
          <a:ext cx="1714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4" name="Equation" r:id="rId3" imgW="685800" imgH="355320" progId="Equation.DSMT4">
                  <p:embed/>
                </p:oleObj>
              </mc:Choice>
              <mc:Fallback>
                <p:oleObj name="Equation" r:id="rId3" imgW="685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14700" y="2616200"/>
                        <a:ext cx="17145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61457"/>
              </p:ext>
            </p:extLst>
          </p:nvPr>
        </p:nvGraphicFramePr>
        <p:xfrm>
          <a:off x="3327778" y="4243718"/>
          <a:ext cx="2615821" cy="861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5" name="Equation" r:id="rId5" imgW="1079280" imgH="355320" progId="Equation.DSMT4">
                  <p:embed/>
                </p:oleObj>
              </mc:Choice>
              <mc:Fallback>
                <p:oleObj name="Equation" r:id="rId5" imgW="10792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27778" y="4243718"/>
                        <a:ext cx="2615821" cy="8616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46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Layer Dimensioning Formulation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</a:t>
            </a:r>
            <a:r>
              <a:rPr lang="en-US" dirty="0" smtClean="0"/>
              <a:t>ndices</a:t>
            </a:r>
          </a:p>
          <a:p>
            <a:pPr lvl="1"/>
            <a:r>
              <a:rPr lang="en-US" dirty="0" smtClean="0"/>
              <a:t>Links (lower)</a:t>
            </a:r>
          </a:p>
          <a:p>
            <a:pPr lvl="1"/>
            <a:r>
              <a:rPr lang="en-US" dirty="0" smtClean="0"/>
              <a:t>Candidate paths (lower)</a:t>
            </a:r>
          </a:p>
          <a:p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Link in path indicator (lower)</a:t>
            </a:r>
          </a:p>
          <a:p>
            <a:pPr lvl="1"/>
            <a:r>
              <a:rPr lang="en-US" dirty="0" smtClean="0"/>
              <a:t>Link cost (lower)</a:t>
            </a: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Flow allocation (continuous)</a:t>
            </a:r>
          </a:p>
          <a:p>
            <a:pPr lvl="1"/>
            <a:r>
              <a:rPr lang="en-US" dirty="0" smtClean="0"/>
              <a:t>Link Capacity (continuous)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194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Lower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8135048"/>
              </p:ext>
            </p:extLst>
          </p:nvPr>
        </p:nvGraphicFramePr>
        <p:xfrm>
          <a:off x="5004323" y="2438400"/>
          <a:ext cx="1885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0" name="Equation" r:id="rId3" imgW="838080" imgH="203040" progId="Equation.DSMT4">
                  <p:embed/>
                </p:oleObj>
              </mc:Choice>
              <mc:Fallback>
                <p:oleObj name="Equation" r:id="rId3" imgW="838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04323" y="2438400"/>
                        <a:ext cx="188595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2636801"/>
              </p:ext>
            </p:extLst>
          </p:nvPr>
        </p:nvGraphicFramePr>
        <p:xfrm>
          <a:off x="5019675" y="2895600"/>
          <a:ext cx="19145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1" name="Equation" r:id="rId5" imgW="850680" imgH="228600" progId="Equation.DSMT4">
                  <p:embed/>
                </p:oleObj>
              </mc:Choice>
              <mc:Fallback>
                <p:oleObj name="Equation" r:id="rId5" imgW="850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19675" y="2895600"/>
                        <a:ext cx="191452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270330"/>
              </p:ext>
            </p:extLst>
          </p:nvPr>
        </p:nvGraphicFramePr>
        <p:xfrm>
          <a:off x="5920874" y="3810000"/>
          <a:ext cx="708526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2" name="Equation" r:id="rId7" imgW="253800" imgH="241200" progId="Equation.DSMT4">
                  <p:embed/>
                </p:oleObj>
              </mc:Choice>
              <mc:Fallback>
                <p:oleObj name="Equation" r:id="rId7" imgW="253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20874" y="3810000"/>
                        <a:ext cx="708526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233372"/>
              </p:ext>
            </p:extLst>
          </p:nvPr>
        </p:nvGraphicFramePr>
        <p:xfrm>
          <a:off x="6172200" y="5334000"/>
          <a:ext cx="5334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3" name="Equation" r:id="rId9" imgW="203040" imgH="241200" progId="Equation.DSMT4">
                  <p:embed/>
                </p:oleObj>
              </mc:Choice>
              <mc:Fallback>
                <p:oleObj name="Equation" r:id="rId9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72200" y="5334000"/>
                        <a:ext cx="533400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1859688"/>
              </p:ext>
            </p:extLst>
          </p:nvPr>
        </p:nvGraphicFramePr>
        <p:xfrm>
          <a:off x="6172200" y="5867400"/>
          <a:ext cx="406400" cy="551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4" name="Equation" r:id="rId11" imgW="177480" imgH="241200" progId="Equation.DSMT4">
                  <p:embed/>
                </p:oleObj>
              </mc:Choice>
              <mc:Fallback>
                <p:oleObj name="Equation" r:id="rId11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72200" y="5867400"/>
                        <a:ext cx="406400" cy="551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076744"/>
              </p:ext>
            </p:extLst>
          </p:nvPr>
        </p:nvGraphicFramePr>
        <p:xfrm>
          <a:off x="5905500" y="4495800"/>
          <a:ext cx="495300" cy="627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65" name="Equation" r:id="rId13" imgW="190440" imgH="241200" progId="Equation.DSMT4">
                  <p:embed/>
                </p:oleObj>
              </mc:Choice>
              <mc:Fallback>
                <p:oleObj name="Equation" r:id="rId13" imgW="1904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905500" y="4495800"/>
                        <a:ext cx="495300" cy="627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5901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Layer Dimensioning Formulation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Demand Constraints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Link Capacity Constraints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Objective (multi-layer)</a:t>
            </a:r>
          </a:p>
          <a:p>
            <a:pPr lvl="1"/>
            <a:r>
              <a:rPr lang="en-US" dirty="0" smtClean="0"/>
              <a:t>minimize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2800" y="1320225"/>
            <a:ext cx="2194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Lower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4070506"/>
              </p:ext>
            </p:extLst>
          </p:nvPr>
        </p:nvGraphicFramePr>
        <p:xfrm>
          <a:off x="3124200" y="2514600"/>
          <a:ext cx="1981200" cy="104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1" name="Equation" r:id="rId3" imgW="672840" imgH="355320" progId="Equation.DSMT4">
                  <p:embed/>
                </p:oleObj>
              </mc:Choice>
              <mc:Fallback>
                <p:oleObj name="Equation" r:id="rId3" imgW="6728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2514600"/>
                        <a:ext cx="1981200" cy="1046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1504504"/>
              </p:ext>
            </p:extLst>
          </p:nvPr>
        </p:nvGraphicFramePr>
        <p:xfrm>
          <a:off x="3259138" y="4191000"/>
          <a:ext cx="30067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2" name="Equation" r:id="rId5" imgW="1079280" imgH="355320" progId="Equation.DSMT4">
                  <p:embed/>
                </p:oleObj>
              </mc:Choice>
              <mc:Fallback>
                <p:oleObj name="Equation" r:id="rId5" imgW="10792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59138" y="4191000"/>
                        <a:ext cx="3006725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42544"/>
              </p:ext>
            </p:extLst>
          </p:nvPr>
        </p:nvGraphicFramePr>
        <p:xfrm>
          <a:off x="3340290" y="5791200"/>
          <a:ext cx="2755710" cy="90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23" name="Equation" r:id="rId7" imgW="1079280" imgH="355320" progId="Equation.DSMT4">
                  <p:embed/>
                </p:oleObj>
              </mc:Choice>
              <mc:Fallback>
                <p:oleObj name="Equation" r:id="rId7" imgW="10792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40290" y="5791200"/>
                        <a:ext cx="2755710" cy="907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4402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 Dim Example </a:t>
            </a:r>
            <a:r>
              <a:rPr lang="en-US" dirty="0" err="1" smtClean="0"/>
              <a:t>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Ethernet over WDM</a:t>
            </a:r>
          </a:p>
          <a:p>
            <a:pPr lvl="1"/>
            <a:r>
              <a:rPr lang="en-US" i="1" dirty="0" smtClean="0">
                <a:solidFill>
                  <a:srgbClr val="0070C0"/>
                </a:solidFill>
              </a:rPr>
              <a:t>Initially continuous variables for link capacities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09800"/>
            <a:ext cx="54578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292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Two layer allocation problems</a:t>
            </a:r>
          </a:p>
          <a:p>
            <a:pPr lvl="1"/>
            <a:r>
              <a:rPr lang="en-US" dirty="0"/>
              <a:t>Link-Path, </a:t>
            </a:r>
            <a:r>
              <a:rPr lang="en-US" dirty="0" smtClean="0"/>
              <a:t>Single </a:t>
            </a:r>
            <a:r>
              <a:rPr lang="en-US" dirty="0"/>
              <a:t>Path Allocation</a:t>
            </a:r>
          </a:p>
          <a:p>
            <a:pPr lvl="1"/>
            <a:r>
              <a:rPr lang="en-US" dirty="0" smtClean="0"/>
              <a:t>Examples</a:t>
            </a:r>
          </a:p>
          <a:p>
            <a:r>
              <a:rPr lang="en-US" dirty="0" smtClean="0"/>
              <a:t>Two layer dimensioning problems</a:t>
            </a:r>
          </a:p>
          <a:p>
            <a:r>
              <a:rPr lang="en-US" dirty="0" smtClean="0"/>
              <a:t>Book Readings</a:t>
            </a:r>
          </a:p>
          <a:p>
            <a:pPr lvl="1"/>
            <a:r>
              <a:rPr lang="en-US" dirty="0" smtClean="0"/>
              <a:t>Section 2.9, Section 12.1 (skip or skim 12.1.5)</a:t>
            </a:r>
          </a:p>
        </p:txBody>
      </p:sp>
    </p:spTree>
    <p:extLst>
      <p:ext uri="{BB962C8B-B14F-4D97-AF65-F5344CB8AC3E}">
        <p14:creationId xmlns:p14="http://schemas.microsoft.com/office/powerpoint/2010/main" val="20302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 Dim Example </a:t>
            </a:r>
            <a:r>
              <a:rPr lang="en-US" dirty="0" err="1" smtClean="0"/>
              <a:t>Ib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2438400" cy="22097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Demands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Upper </a:t>
            </a:r>
            <a:r>
              <a:rPr lang="en-US" dirty="0">
                <a:solidFill>
                  <a:srgbClr val="0070C0"/>
                </a:solidFill>
              </a:rPr>
              <a:t>l</a:t>
            </a:r>
            <a:r>
              <a:rPr lang="en-US" dirty="0" smtClean="0">
                <a:solidFill>
                  <a:srgbClr val="0070C0"/>
                </a:solidFill>
              </a:rPr>
              <a:t>ayer only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Randomly generated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171950"/>
            <a:ext cx="56673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371599"/>
            <a:ext cx="5715000" cy="2701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17242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 Dim Example </a:t>
            </a:r>
            <a:r>
              <a:rPr lang="en-US" dirty="0" err="1" smtClean="0"/>
              <a:t>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Candidate path generation (k-shortest paths </a:t>
            </a:r>
            <a:r>
              <a:rPr lang="en-US" dirty="0" err="1" smtClean="0"/>
              <a:t>alg</a:t>
            </a:r>
            <a:r>
              <a:rPr lang="en-US" dirty="0" smtClean="0"/>
              <a:t>)</a:t>
            </a:r>
          </a:p>
          <a:p>
            <a:pPr lvl="1"/>
            <a:r>
              <a:rPr lang="en-US" i="1" dirty="0" smtClean="0">
                <a:solidFill>
                  <a:srgbClr val="0070C0"/>
                </a:solidFill>
              </a:rPr>
              <a:t>Upper layer link costs = 1 (why would this be reasonable?)</a:t>
            </a:r>
          </a:p>
          <a:p>
            <a:pPr lvl="1"/>
            <a:r>
              <a:rPr lang="en-US" i="1" dirty="0" smtClean="0">
                <a:solidFill>
                  <a:srgbClr val="0070C0"/>
                </a:solidFill>
              </a:rPr>
              <a:t>Lower layer link costs based on distance</a:t>
            </a:r>
          </a:p>
          <a:p>
            <a:r>
              <a:rPr lang="en-US" dirty="0" smtClean="0"/>
              <a:t>Example best and worst paths</a:t>
            </a:r>
            <a:endParaRPr lang="en-US" i="1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3053147"/>
            <a:ext cx="4576612" cy="35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048000"/>
            <a:ext cx="4000212" cy="357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38200" y="26670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70C0"/>
                </a:solidFill>
              </a:rPr>
              <a:t>Upper Layer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26670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70C0"/>
                </a:solidFill>
              </a:rPr>
              <a:t>Lower Layer</a:t>
            </a:r>
            <a:endParaRPr lang="en-US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0684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 Dim Example 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Link Size Solutions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8288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70C0"/>
                </a:solidFill>
              </a:rPr>
              <a:t>Upper Layer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18288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70C0"/>
                </a:solidFill>
              </a:rPr>
              <a:t>Lower Layer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438400"/>
            <a:ext cx="2870522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2286000"/>
            <a:ext cx="2743200" cy="370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28514" y="6153090"/>
            <a:ext cx="4781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Dimensioning problem objective = </a:t>
            </a:r>
            <a:r>
              <a:rPr lang="en-US" sz="2000" i="1" dirty="0" smtClean="0"/>
              <a:t>55,526.56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8076623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 Dim Example </a:t>
            </a:r>
            <a:r>
              <a:rPr lang="en-US" dirty="0" err="1" smtClean="0"/>
              <a:t>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Solution Paths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8288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rgbClr val="0070C0"/>
                </a:solidFill>
              </a:rPr>
              <a:t>Upper Layer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0600" y="46482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rgbClr val="0070C0"/>
                </a:solidFill>
              </a:rPr>
              <a:t>Lower Layer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3" y="1828800"/>
            <a:ext cx="4080095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224" y="4495800"/>
            <a:ext cx="4188279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90326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 Dim Example If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32004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rgbClr val="0070C0"/>
                </a:solidFill>
              </a:rPr>
              <a:t>Upper Layer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0973" y="5410200"/>
            <a:ext cx="175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>
                <a:solidFill>
                  <a:srgbClr val="0070C0"/>
                </a:solidFill>
              </a:rPr>
              <a:t>Lower Layer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247900"/>
            <a:ext cx="5172075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Solution Paths</a:t>
            </a:r>
          </a:p>
          <a:p>
            <a:pPr lvl="1"/>
            <a:r>
              <a:rPr lang="en-US" i="1" dirty="0" smtClean="0"/>
              <a:t>Realizing demand (E1, E6): 18.2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05239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 Dimensioning Modular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 links don’t come in continuous sizes!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Let </a:t>
            </a:r>
            <a:r>
              <a:rPr lang="en-US" i="1" dirty="0" smtClean="0"/>
              <a:t>M </a:t>
            </a:r>
            <a:r>
              <a:rPr lang="en-US" dirty="0" smtClean="0"/>
              <a:t> be the size of the capacity for the upper layer links</a:t>
            </a:r>
          </a:p>
          <a:p>
            <a:pPr lvl="1"/>
            <a:r>
              <a:rPr lang="en-US" dirty="0" smtClean="0"/>
              <a:t>Let </a:t>
            </a:r>
            <a:r>
              <a:rPr lang="en-US" i="1" dirty="0" smtClean="0"/>
              <a:t>N</a:t>
            </a:r>
            <a:r>
              <a:rPr lang="en-US" dirty="0" smtClean="0"/>
              <a:t> be the size of the capacity for the lower layer links</a:t>
            </a:r>
          </a:p>
          <a:p>
            <a:pPr lvl="1"/>
            <a:r>
              <a:rPr lang="en-US" dirty="0" smtClean="0"/>
              <a:t>Use a mix of continuous and integer variables in the formulation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1150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Layer Dimensioning Formulation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</a:t>
            </a:r>
            <a:r>
              <a:rPr lang="en-US" dirty="0" smtClean="0"/>
              <a:t>ndices</a:t>
            </a:r>
          </a:p>
          <a:p>
            <a:pPr lvl="1"/>
            <a:r>
              <a:rPr lang="en-US" dirty="0" smtClean="0"/>
              <a:t>Demands</a:t>
            </a:r>
          </a:p>
          <a:p>
            <a:pPr lvl="1"/>
            <a:r>
              <a:rPr lang="en-US" dirty="0" smtClean="0"/>
              <a:t>Links</a:t>
            </a:r>
          </a:p>
          <a:p>
            <a:pPr lvl="1"/>
            <a:r>
              <a:rPr lang="en-US" dirty="0" smtClean="0"/>
              <a:t>Candidate paths</a:t>
            </a:r>
          </a:p>
          <a:p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Volume of demand d</a:t>
            </a:r>
          </a:p>
          <a:p>
            <a:pPr lvl="1"/>
            <a:r>
              <a:rPr lang="en-US" dirty="0" smtClean="0"/>
              <a:t>Link in path indicator</a:t>
            </a:r>
          </a:p>
          <a:p>
            <a:pPr lvl="1"/>
            <a:r>
              <a:rPr lang="en-US" dirty="0" smtClean="0"/>
              <a:t>Cost of upper layer links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Upper layer module size                </a:t>
            </a:r>
            <a:r>
              <a:rPr lang="en-US" i="1" dirty="0" smtClean="0">
                <a:solidFill>
                  <a:srgbClr val="0070C0"/>
                </a:solidFill>
              </a:rPr>
              <a:t>M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Flow allocation (continuous)</a:t>
            </a:r>
          </a:p>
          <a:p>
            <a:pPr lvl="1"/>
            <a:r>
              <a:rPr lang="en-US" dirty="0" smtClean="0"/>
              <a:t>Link capacity (</a:t>
            </a:r>
            <a:r>
              <a:rPr lang="en-US" dirty="0" smtClean="0">
                <a:solidFill>
                  <a:srgbClr val="0070C0"/>
                </a:solidFill>
              </a:rPr>
              <a:t>integer</a:t>
            </a:r>
            <a:r>
              <a:rPr lang="en-US" dirty="0" smtClean="0"/>
              <a:t>)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209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Upper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286710"/>
              </p:ext>
            </p:extLst>
          </p:nvPr>
        </p:nvGraphicFramePr>
        <p:xfrm>
          <a:off x="4160638" y="1981200"/>
          <a:ext cx="1935362" cy="4691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2" name="Equation" r:id="rId3" imgW="838080" imgH="203040" progId="Equation.DSMT4">
                  <p:embed/>
                </p:oleObj>
              </mc:Choice>
              <mc:Fallback>
                <p:oleObj name="Equation" r:id="rId3" imgW="838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60638" y="1981200"/>
                        <a:ext cx="1935362" cy="4691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7321777"/>
              </p:ext>
            </p:extLst>
          </p:nvPr>
        </p:nvGraphicFramePr>
        <p:xfrm>
          <a:off x="4199892" y="2468462"/>
          <a:ext cx="1828749" cy="4644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3" name="Equation" r:id="rId5" imgW="799920" imgH="203040" progId="Equation.DSMT4">
                  <p:embed/>
                </p:oleObj>
              </mc:Choice>
              <mc:Fallback>
                <p:oleObj name="Equation" r:id="rId5" imgW="799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99892" y="2468462"/>
                        <a:ext cx="1828749" cy="4644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212047"/>
              </p:ext>
            </p:extLst>
          </p:nvPr>
        </p:nvGraphicFramePr>
        <p:xfrm>
          <a:off x="4146585" y="2925662"/>
          <a:ext cx="1752600" cy="463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4" name="Equation" r:id="rId7" imgW="863280" imgH="228600" progId="Equation.DSMT4">
                  <p:embed/>
                </p:oleObj>
              </mc:Choice>
              <mc:Fallback>
                <p:oleObj name="Equation" r:id="rId7" imgW="863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146585" y="2925662"/>
                        <a:ext cx="1752600" cy="463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4564785"/>
              </p:ext>
            </p:extLst>
          </p:nvPr>
        </p:nvGraphicFramePr>
        <p:xfrm>
          <a:off x="4927599" y="3505200"/>
          <a:ext cx="370700" cy="4766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5" name="Equation" r:id="rId9" imgW="177480" imgH="228600" progId="Equation.DSMT4">
                  <p:embed/>
                </p:oleObj>
              </mc:Choice>
              <mc:Fallback>
                <p:oleObj name="Equation" r:id="rId9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927599" y="3505200"/>
                        <a:ext cx="370700" cy="4766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9775849"/>
              </p:ext>
            </p:extLst>
          </p:nvPr>
        </p:nvGraphicFramePr>
        <p:xfrm>
          <a:off x="4927599" y="3873500"/>
          <a:ext cx="529571" cy="5030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6" name="Equation" r:id="rId11" imgW="253800" imgH="241200" progId="Equation.DSMT4">
                  <p:embed/>
                </p:oleObj>
              </mc:Choice>
              <mc:Fallback>
                <p:oleObj name="Equation" r:id="rId11" imgW="253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927599" y="3873500"/>
                        <a:ext cx="529571" cy="5030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996158"/>
              </p:ext>
            </p:extLst>
          </p:nvPr>
        </p:nvGraphicFramePr>
        <p:xfrm>
          <a:off x="6118680" y="5278665"/>
          <a:ext cx="563738" cy="630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7" name="Equation" r:id="rId13" imgW="215640" imgH="241200" progId="Equation.DSMT4">
                  <p:embed/>
                </p:oleObj>
              </mc:Choice>
              <mc:Fallback>
                <p:oleObj name="Equation" r:id="rId13" imgW="215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118680" y="5278665"/>
                        <a:ext cx="563738" cy="630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298113"/>
              </p:ext>
            </p:extLst>
          </p:nvPr>
        </p:nvGraphicFramePr>
        <p:xfrm>
          <a:off x="6137730" y="5727700"/>
          <a:ext cx="464255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8" name="Equation" r:id="rId15" imgW="177480" imgH="228600" progId="Equation.DSMT4">
                  <p:embed/>
                </p:oleObj>
              </mc:Choice>
              <mc:Fallback>
                <p:oleObj name="Equation" r:id="rId15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137730" y="5727700"/>
                        <a:ext cx="464255" cy="596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4886226"/>
              </p:ext>
            </p:extLst>
          </p:nvPr>
        </p:nvGraphicFramePr>
        <p:xfrm>
          <a:off x="4876800" y="4301387"/>
          <a:ext cx="381000" cy="5275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9" name="Equation" r:id="rId17" imgW="164880" imgH="228600" progId="Equation.DSMT4">
                  <p:embed/>
                </p:oleObj>
              </mc:Choice>
              <mc:Fallback>
                <p:oleObj name="Equation" r:id="rId17" imgW="164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876800" y="4301387"/>
                        <a:ext cx="381000" cy="5275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721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Layer Dimensioning Formulation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Demand Constraints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Link Capacity Constraints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209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Upper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966978"/>
              </p:ext>
            </p:extLst>
          </p:nvPr>
        </p:nvGraphicFramePr>
        <p:xfrm>
          <a:off x="3314700" y="2616200"/>
          <a:ext cx="1714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4" name="Equation" r:id="rId3" imgW="685800" imgH="355320" progId="Equation.DSMT4">
                  <p:embed/>
                </p:oleObj>
              </mc:Choice>
              <mc:Fallback>
                <p:oleObj name="Equation" r:id="rId3" imgW="685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14700" y="2616200"/>
                        <a:ext cx="17145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22608"/>
              </p:ext>
            </p:extLst>
          </p:nvPr>
        </p:nvGraphicFramePr>
        <p:xfrm>
          <a:off x="3189288" y="4243388"/>
          <a:ext cx="2892425" cy="862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5" name="Equation" r:id="rId5" imgW="1193760" imgH="355320" progId="Equation.DSMT4">
                  <p:embed/>
                </p:oleObj>
              </mc:Choice>
              <mc:Fallback>
                <p:oleObj name="Equation" r:id="rId5" imgW="11937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89288" y="4243388"/>
                        <a:ext cx="2892425" cy="862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" name="Straight Arrow Connector 5"/>
          <p:cNvCxnSpPr/>
          <p:nvPr/>
        </p:nvCxnSpPr>
        <p:spPr>
          <a:xfrm flipH="1" flipV="1">
            <a:off x="5638800" y="4724400"/>
            <a:ext cx="838200" cy="914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31675" y="5410200"/>
            <a:ext cx="1981200" cy="923330"/>
          </a:xfrm>
          <a:prstGeom prst="rect">
            <a:avLst/>
          </a:prstGeom>
          <a:noFill/>
          <a:ln>
            <a:solidFill>
              <a:srgbClr val="36D045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Module size times the integer link capacity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774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Layer Dimensioning Formulation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</a:t>
            </a:r>
            <a:r>
              <a:rPr lang="en-US" dirty="0" smtClean="0"/>
              <a:t>ndices</a:t>
            </a:r>
          </a:p>
          <a:p>
            <a:pPr lvl="1"/>
            <a:r>
              <a:rPr lang="en-US" dirty="0" smtClean="0"/>
              <a:t>Links (lower)</a:t>
            </a:r>
          </a:p>
          <a:p>
            <a:pPr lvl="1"/>
            <a:r>
              <a:rPr lang="en-US" dirty="0" smtClean="0"/>
              <a:t>Candidate paths (lower)</a:t>
            </a:r>
          </a:p>
          <a:p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Link in path indicator (lower)</a:t>
            </a:r>
          </a:p>
          <a:p>
            <a:pPr lvl="1"/>
            <a:r>
              <a:rPr lang="en-US" dirty="0" smtClean="0"/>
              <a:t>Link cost (lower)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Link Modular Capacity                       </a:t>
            </a:r>
            <a:r>
              <a:rPr lang="en-US" i="1" dirty="0" smtClean="0">
                <a:solidFill>
                  <a:srgbClr val="0070C0"/>
                </a:solidFill>
              </a:rPr>
              <a:t>N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Flow allocation (</a:t>
            </a:r>
            <a:r>
              <a:rPr lang="en-US" dirty="0" smtClean="0">
                <a:solidFill>
                  <a:srgbClr val="0070C0"/>
                </a:solidFill>
              </a:rPr>
              <a:t>integer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Link Capacity (</a:t>
            </a:r>
            <a:r>
              <a:rPr lang="en-US" dirty="0" smtClean="0">
                <a:solidFill>
                  <a:srgbClr val="0070C0"/>
                </a:solidFill>
              </a:rPr>
              <a:t>integer</a:t>
            </a:r>
            <a:r>
              <a:rPr lang="en-US" dirty="0" smtClean="0"/>
              <a:t>)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194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Lower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2161143"/>
              </p:ext>
            </p:extLst>
          </p:nvPr>
        </p:nvGraphicFramePr>
        <p:xfrm>
          <a:off x="5004323" y="2438400"/>
          <a:ext cx="1885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6" name="Equation" r:id="rId3" imgW="838080" imgH="203040" progId="Equation.DSMT4">
                  <p:embed/>
                </p:oleObj>
              </mc:Choice>
              <mc:Fallback>
                <p:oleObj name="Equation" r:id="rId3" imgW="838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04323" y="2438400"/>
                        <a:ext cx="188595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669395"/>
              </p:ext>
            </p:extLst>
          </p:nvPr>
        </p:nvGraphicFramePr>
        <p:xfrm>
          <a:off x="5019675" y="2895600"/>
          <a:ext cx="19145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7" name="Equation" r:id="rId5" imgW="850680" imgH="228600" progId="Equation.DSMT4">
                  <p:embed/>
                </p:oleObj>
              </mc:Choice>
              <mc:Fallback>
                <p:oleObj name="Equation" r:id="rId5" imgW="850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19675" y="2895600"/>
                        <a:ext cx="191452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525244"/>
              </p:ext>
            </p:extLst>
          </p:nvPr>
        </p:nvGraphicFramePr>
        <p:xfrm>
          <a:off x="5920874" y="3352800"/>
          <a:ext cx="708526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8" name="Equation" r:id="rId7" imgW="253800" imgH="241200" progId="Equation.DSMT4">
                  <p:embed/>
                </p:oleObj>
              </mc:Choice>
              <mc:Fallback>
                <p:oleObj name="Equation" r:id="rId7" imgW="253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20874" y="3352800"/>
                        <a:ext cx="708526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932097"/>
              </p:ext>
            </p:extLst>
          </p:nvPr>
        </p:nvGraphicFramePr>
        <p:xfrm>
          <a:off x="6172200" y="5239657"/>
          <a:ext cx="5334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9" name="Equation" r:id="rId9" imgW="203040" imgH="241200" progId="Equation.DSMT4">
                  <p:embed/>
                </p:oleObj>
              </mc:Choice>
              <mc:Fallback>
                <p:oleObj name="Equation" r:id="rId9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72200" y="5239657"/>
                        <a:ext cx="533400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650204"/>
              </p:ext>
            </p:extLst>
          </p:nvPr>
        </p:nvGraphicFramePr>
        <p:xfrm>
          <a:off x="6172200" y="5773057"/>
          <a:ext cx="406400" cy="551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0" name="Equation" r:id="rId11" imgW="177480" imgH="241200" progId="Equation.DSMT4">
                  <p:embed/>
                </p:oleObj>
              </mc:Choice>
              <mc:Fallback>
                <p:oleObj name="Equation" r:id="rId11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172200" y="5773057"/>
                        <a:ext cx="406400" cy="551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623091"/>
              </p:ext>
            </p:extLst>
          </p:nvPr>
        </p:nvGraphicFramePr>
        <p:xfrm>
          <a:off x="5905500" y="3886200"/>
          <a:ext cx="495300" cy="6273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51" name="Equation" r:id="rId13" imgW="190440" imgH="241200" progId="Equation.DSMT4">
                  <p:embed/>
                </p:oleObj>
              </mc:Choice>
              <mc:Fallback>
                <p:oleObj name="Equation" r:id="rId13" imgW="1904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905500" y="3886200"/>
                        <a:ext cx="495300" cy="6273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701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Layer Dimensioning Formulation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Demand Constraints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Link Capacity Constraints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Objective (multi-layer)</a:t>
            </a:r>
          </a:p>
          <a:p>
            <a:pPr lvl="1"/>
            <a:r>
              <a:rPr lang="en-US" dirty="0" smtClean="0"/>
              <a:t>minimize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2800" y="1320225"/>
            <a:ext cx="2194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Lower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46165"/>
              </p:ext>
            </p:extLst>
          </p:nvPr>
        </p:nvGraphicFramePr>
        <p:xfrm>
          <a:off x="3124200" y="2514600"/>
          <a:ext cx="1981200" cy="104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4" name="Equation" r:id="rId3" imgW="672840" imgH="355320" progId="Equation.DSMT4">
                  <p:embed/>
                </p:oleObj>
              </mc:Choice>
              <mc:Fallback>
                <p:oleObj name="Equation" r:id="rId3" imgW="6728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2514600"/>
                        <a:ext cx="1981200" cy="1046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3798114"/>
              </p:ext>
            </p:extLst>
          </p:nvPr>
        </p:nvGraphicFramePr>
        <p:xfrm>
          <a:off x="2887663" y="4191000"/>
          <a:ext cx="374967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Equation" r:id="rId5" imgW="1346040" imgH="355320" progId="Equation.DSMT4">
                  <p:embed/>
                </p:oleObj>
              </mc:Choice>
              <mc:Fallback>
                <p:oleObj name="Equation" r:id="rId5" imgW="13460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87663" y="4191000"/>
                        <a:ext cx="3749675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007852"/>
              </p:ext>
            </p:extLst>
          </p:nvPr>
        </p:nvGraphicFramePr>
        <p:xfrm>
          <a:off x="3049588" y="5791200"/>
          <a:ext cx="3338512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6" name="Equation" r:id="rId7" imgW="1307880" imgH="355320" progId="Equation.DSMT4">
                  <p:embed/>
                </p:oleObj>
              </mc:Choice>
              <mc:Fallback>
                <p:oleObj name="Equation" r:id="rId7" imgW="13078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049588" y="5791200"/>
                        <a:ext cx="3338512" cy="908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>
            <a:stCxn id="11" idx="1"/>
          </p:cNvCxnSpPr>
          <p:nvPr/>
        </p:nvCxnSpPr>
        <p:spPr>
          <a:xfrm flipH="1">
            <a:off x="6284226" y="5691664"/>
            <a:ext cx="573774" cy="184671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58000" y="4953000"/>
            <a:ext cx="1981200" cy="1477328"/>
          </a:xfrm>
          <a:prstGeom prst="rect">
            <a:avLst/>
          </a:prstGeom>
          <a:noFill/>
          <a:ln>
            <a:solidFill>
              <a:srgbClr val="36D045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Slightly different cost function than text so we can compare to previous results.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3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layer capacity allocation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132531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Example Ethernet over WDM</a:t>
            </a:r>
          </a:p>
          <a:p>
            <a:pPr lvl="1"/>
            <a:r>
              <a:rPr lang="en-US" dirty="0"/>
              <a:t>Ethernet demands: {('E1', 'E4'): 23, ('E2', 'E3'): 18, ('E2', 'E6'): 19, ('E3', 'E4'): 17}</a:t>
            </a:r>
          </a:p>
          <a:p>
            <a:pPr lvl="1"/>
            <a:r>
              <a:rPr lang="en-US" dirty="0" smtClean="0"/>
              <a:t>WDM link capacities: 40Gbps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438400"/>
            <a:ext cx="5434013" cy="4237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835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 Dimensioning Example 2a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Technology Stack</a:t>
            </a:r>
          </a:p>
          <a:p>
            <a:pPr lvl="1"/>
            <a:r>
              <a:rPr lang="en-US" dirty="0" smtClean="0"/>
              <a:t>10Gbps Ethernet over WDM</a:t>
            </a:r>
          </a:p>
          <a:p>
            <a:pPr lvl="1"/>
            <a:r>
              <a:rPr lang="en-US" dirty="0" smtClean="0"/>
              <a:t>Each wavelength supports 40Gbps of traffic</a:t>
            </a:r>
          </a:p>
          <a:p>
            <a:pPr lvl="2"/>
            <a:r>
              <a:rPr lang="en-US" dirty="0" smtClean="0"/>
              <a:t>Could use G.709 OTU3, OTU3e2</a:t>
            </a:r>
          </a:p>
          <a:p>
            <a:pPr lvl="2"/>
            <a:r>
              <a:rPr lang="en-US" dirty="0" smtClean="0"/>
              <a:t>Or SONET OC-768/ SDH STM-256</a:t>
            </a:r>
          </a:p>
          <a:p>
            <a:r>
              <a:rPr lang="en-US" dirty="0" smtClean="0"/>
              <a:t>In formulation</a:t>
            </a:r>
          </a:p>
          <a:p>
            <a:pPr lvl="1"/>
            <a:r>
              <a:rPr lang="en-US" i="1" dirty="0" smtClean="0"/>
              <a:t>M=10</a:t>
            </a:r>
          </a:p>
          <a:p>
            <a:pPr lvl="1"/>
            <a:r>
              <a:rPr lang="en-US" i="1" dirty="0" smtClean="0"/>
              <a:t>N=40</a:t>
            </a:r>
          </a:p>
        </p:txBody>
      </p:sp>
    </p:spTree>
    <p:extLst>
      <p:ext uri="{BB962C8B-B14F-4D97-AF65-F5344CB8AC3E}">
        <p14:creationId xmlns:p14="http://schemas.microsoft.com/office/powerpoint/2010/main" val="20319213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 Mod Dim Example 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Link Size Solutions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8288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70C0"/>
                </a:solidFill>
              </a:rPr>
              <a:t>Upper Layer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18288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70C0"/>
                </a:solidFill>
              </a:rPr>
              <a:t>Lower Layer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28514" y="6153090"/>
            <a:ext cx="4781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Dimensioning problem objective = </a:t>
            </a:r>
            <a:r>
              <a:rPr lang="en-US" sz="2000" i="1" dirty="0" smtClean="0"/>
              <a:t>71,930.81</a:t>
            </a:r>
            <a:endParaRPr lang="en-US" sz="2000" i="1" dirty="0"/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76487"/>
            <a:ext cx="2057400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362200"/>
            <a:ext cx="2238375" cy="3506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667000" y="4800600"/>
            <a:ext cx="2971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0070C0"/>
                </a:solidFill>
              </a:rPr>
              <a:t>Do these link sizes seem correct? Why or Why not?</a:t>
            </a:r>
            <a:endParaRPr lang="en-US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2504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Multi-layer Mod Dim Example 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Scaled Link Size Solutions </a:t>
            </a:r>
          </a:p>
          <a:p>
            <a:pPr lvl="1"/>
            <a:r>
              <a:rPr lang="en-US" i="1" dirty="0" smtClean="0"/>
              <a:t>Need to multiply by modular factors M and N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3622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70C0"/>
                </a:solidFill>
              </a:rPr>
              <a:t>Upper Layer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0" y="2362200"/>
            <a:ext cx="2819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>
                <a:solidFill>
                  <a:srgbClr val="0070C0"/>
                </a:solidFill>
              </a:rPr>
              <a:t>Lower Layer</a:t>
            </a:r>
            <a:endParaRPr lang="en-US" i="1" dirty="0">
              <a:solidFill>
                <a:srgbClr val="0070C0"/>
              </a:solidFill>
            </a:endParaRP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743200"/>
            <a:ext cx="2493034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0518" y="2808339"/>
            <a:ext cx="2404281" cy="3516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70325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Multi-layer Mod Dim Example </a:t>
            </a:r>
            <a:r>
              <a:rPr lang="en-US" dirty="0" smtClean="0"/>
              <a:t>2c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Upper Layer Solution Paths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4024312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0070C0"/>
                </a:solidFill>
              </a:rPr>
              <a:t>Path Splitting!</a:t>
            </a:r>
            <a:endParaRPr lang="en-US" sz="2000" i="1" dirty="0">
              <a:solidFill>
                <a:srgbClr val="0070C0"/>
              </a:solidFill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163" y="2333625"/>
            <a:ext cx="5942691" cy="376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Arrow Connector 8"/>
          <p:cNvCxnSpPr>
            <a:stCxn id="4" idx="3"/>
          </p:cNvCxnSpPr>
          <p:nvPr/>
        </p:nvCxnSpPr>
        <p:spPr>
          <a:xfrm flipV="1">
            <a:off x="1752600" y="3429000"/>
            <a:ext cx="914400" cy="9492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4" idx="3"/>
          </p:cNvCxnSpPr>
          <p:nvPr/>
        </p:nvCxnSpPr>
        <p:spPr>
          <a:xfrm flipV="1">
            <a:off x="1752600" y="3581400"/>
            <a:ext cx="914400" cy="79685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4" idx="3"/>
          </p:cNvCxnSpPr>
          <p:nvPr/>
        </p:nvCxnSpPr>
        <p:spPr>
          <a:xfrm flipV="1">
            <a:off x="1752600" y="4214812"/>
            <a:ext cx="914400" cy="16344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600200" y="5486400"/>
            <a:ext cx="914400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600200" y="5486400"/>
            <a:ext cx="945107" cy="22860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752600" y="4405312"/>
            <a:ext cx="792707" cy="166688"/>
          </a:xfrm>
          <a:prstGeom prst="straightConnector1">
            <a:avLst/>
          </a:prstGeom>
          <a:ln w="38100">
            <a:solidFill>
              <a:srgbClr val="36D04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752600" y="4572000"/>
            <a:ext cx="792707" cy="228600"/>
          </a:xfrm>
          <a:prstGeom prst="straightConnector1">
            <a:avLst/>
          </a:prstGeom>
          <a:ln w="38100">
            <a:solidFill>
              <a:srgbClr val="36D04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752600" y="4572000"/>
            <a:ext cx="792707" cy="457200"/>
          </a:xfrm>
          <a:prstGeom prst="straightConnector1">
            <a:avLst/>
          </a:prstGeom>
          <a:ln w="38100">
            <a:solidFill>
              <a:srgbClr val="36D04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66384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Multi-layer Mod Dim Example </a:t>
            </a:r>
            <a:r>
              <a:rPr lang="en-US" dirty="0" smtClean="0"/>
              <a:t>2d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Lower Layer Solution Paths</a:t>
            </a:r>
            <a:endParaRPr lang="en-US" i="1" dirty="0"/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422192"/>
            <a:ext cx="6939528" cy="3064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52400" y="3330714"/>
            <a:ext cx="160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>
                <a:solidFill>
                  <a:srgbClr val="0070C0"/>
                </a:solidFill>
              </a:rPr>
              <a:t>Path Splitting!</a:t>
            </a:r>
            <a:endParaRPr lang="en-US" sz="2000" i="1" dirty="0">
              <a:solidFill>
                <a:srgbClr val="0070C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952500" y="3954295"/>
            <a:ext cx="867770" cy="236705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75163" y="4191000"/>
            <a:ext cx="945107" cy="22860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85665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Multi-layer Mod Dim Example </a:t>
            </a:r>
            <a:r>
              <a:rPr lang="en-US" dirty="0" smtClean="0"/>
              <a:t>2e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06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Demand (E2, E6) realization</a:t>
            </a:r>
          </a:p>
          <a:p>
            <a:pPr lvl="1"/>
            <a:r>
              <a:rPr lang="en-US" i="1" dirty="0" smtClean="0"/>
              <a:t>Via multiple upper  and lower layer paths</a:t>
            </a:r>
            <a:endParaRPr lang="en-US" i="1" dirty="0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2247900"/>
            <a:ext cx="5181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" y="3386078"/>
            <a:ext cx="2438400" cy="2862322"/>
          </a:xfrm>
          <a:prstGeom prst="rect">
            <a:avLst/>
          </a:prstGeom>
          <a:noFill/>
          <a:ln>
            <a:solidFill>
              <a:srgbClr val="36D045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Assuming aggregate flows between nodes and Ethernet LAG technology is it okay to split:</a:t>
            </a:r>
          </a:p>
          <a:p>
            <a:pPr marL="342900" indent="-342900">
              <a:buAutoNum type="alphaLcParenBoth"/>
            </a:pPr>
            <a:r>
              <a:rPr lang="en-US" sz="2000" dirty="0" smtClean="0"/>
              <a:t>Upper layer paths?</a:t>
            </a:r>
          </a:p>
          <a:p>
            <a:pPr marL="342900" indent="-342900">
              <a:buAutoNum type="alphaLcParenBoth"/>
            </a:pPr>
            <a:r>
              <a:rPr lang="en-US" sz="2000" dirty="0" smtClean="0"/>
              <a:t>Lower layer paths?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39967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Example Solutions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3968199" cy="309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950885"/>
            <a:ext cx="2209800" cy="1682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46014"/>
            <a:ext cx="3181235" cy="1025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742" y="4267200"/>
            <a:ext cx="2945551" cy="187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181600" y="1447800"/>
            <a:ext cx="2792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Upper layer selected paths: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96617" y="3593068"/>
            <a:ext cx="2785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Lower layer selected paths: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4572000"/>
            <a:ext cx="2759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Upper layer link capacities: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4191000" y="4465889"/>
            <a:ext cx="1038742" cy="1326477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4191000" y="4756666"/>
            <a:ext cx="990600" cy="1035699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200400" y="5867400"/>
            <a:ext cx="19531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Splitting over two different lower layer paths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3124200" y="990600"/>
            <a:ext cx="3157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0070C0"/>
                </a:solidFill>
              </a:rPr>
              <a:t>Optimized objective = 33785.36</a:t>
            </a:r>
          </a:p>
        </p:txBody>
      </p:sp>
    </p:spTree>
    <p:extLst>
      <p:ext uri="{BB962C8B-B14F-4D97-AF65-F5344CB8AC3E}">
        <p14:creationId xmlns:p14="http://schemas.microsoft.com/office/powerpoint/2010/main" val="227225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Solutions II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1600200"/>
            <a:ext cx="5734050" cy="472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1" y="2124670"/>
            <a:ext cx="26479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upper layer paths contribute to the load on link (E1, E2)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4667071"/>
            <a:ext cx="26479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Demand on (E1, E2) needs to be split over two different paths [W1, W2] and [W1, W9, W2]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393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Layer SPA Formulation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</a:t>
            </a:r>
            <a:r>
              <a:rPr lang="en-US" dirty="0" smtClean="0"/>
              <a:t>ndices</a:t>
            </a:r>
          </a:p>
          <a:p>
            <a:pPr lvl="1"/>
            <a:r>
              <a:rPr lang="en-US" dirty="0" smtClean="0"/>
              <a:t>Demands</a:t>
            </a:r>
          </a:p>
          <a:p>
            <a:pPr lvl="1"/>
            <a:r>
              <a:rPr lang="en-US" dirty="0" smtClean="0"/>
              <a:t>Links</a:t>
            </a:r>
          </a:p>
          <a:p>
            <a:pPr lvl="1"/>
            <a:r>
              <a:rPr lang="en-US" dirty="0" smtClean="0"/>
              <a:t>Candidate paths</a:t>
            </a:r>
          </a:p>
          <a:p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Volume of demand d</a:t>
            </a:r>
          </a:p>
          <a:p>
            <a:pPr lvl="1"/>
            <a:r>
              <a:rPr lang="en-US" dirty="0" smtClean="0"/>
              <a:t>Link in path indicator</a:t>
            </a: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Flow allocation</a:t>
            </a:r>
          </a:p>
          <a:p>
            <a:pPr lvl="1"/>
            <a:r>
              <a:rPr lang="en-US" dirty="0" smtClean="0"/>
              <a:t>Link capacity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209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Upper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1572279"/>
              </p:ext>
            </p:extLst>
          </p:nvPr>
        </p:nvGraphicFramePr>
        <p:xfrm>
          <a:off x="3671653" y="2179738"/>
          <a:ext cx="2271947" cy="5507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0" name="Equation" r:id="rId3" imgW="838080" imgH="203040" progId="Equation.DSMT4">
                  <p:embed/>
                </p:oleObj>
              </mc:Choice>
              <mc:Fallback>
                <p:oleObj name="Equation" r:id="rId3" imgW="838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71653" y="2179738"/>
                        <a:ext cx="2271947" cy="5507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3410963"/>
              </p:ext>
            </p:extLst>
          </p:nvPr>
        </p:nvGraphicFramePr>
        <p:xfrm>
          <a:off x="3710908" y="2666999"/>
          <a:ext cx="2146792" cy="5452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1" name="Equation" r:id="rId5" imgW="799920" imgH="203040" progId="Equation.DSMT4">
                  <p:embed/>
                </p:oleObj>
              </mc:Choice>
              <mc:Fallback>
                <p:oleObj name="Equation" r:id="rId5" imgW="799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10908" y="2666999"/>
                        <a:ext cx="2146792" cy="5452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6056523"/>
              </p:ext>
            </p:extLst>
          </p:nvPr>
        </p:nvGraphicFramePr>
        <p:xfrm>
          <a:off x="3657600" y="3124199"/>
          <a:ext cx="2057400" cy="5446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2" name="Equation" r:id="rId7" imgW="863280" imgH="228600" progId="Equation.DSMT4">
                  <p:embed/>
                </p:oleObj>
              </mc:Choice>
              <mc:Fallback>
                <p:oleObj name="Equation" r:id="rId7" imgW="863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57600" y="3124199"/>
                        <a:ext cx="2057400" cy="5446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7094153"/>
              </p:ext>
            </p:extLst>
          </p:nvPr>
        </p:nvGraphicFramePr>
        <p:xfrm>
          <a:off x="4775200" y="4038600"/>
          <a:ext cx="444500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3" name="Equation" r:id="rId9" imgW="177480" imgH="228600" progId="Equation.DSMT4">
                  <p:embed/>
                </p:oleObj>
              </mc:Choice>
              <mc:Fallback>
                <p:oleObj name="Equation" r:id="rId9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75200" y="4038600"/>
                        <a:ext cx="444500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341608"/>
              </p:ext>
            </p:extLst>
          </p:nvPr>
        </p:nvGraphicFramePr>
        <p:xfrm>
          <a:off x="4775200" y="4406900"/>
          <a:ext cx="63500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4" name="Equation" r:id="rId11" imgW="253800" imgH="241200" progId="Equation.DSMT4">
                  <p:embed/>
                </p:oleObj>
              </mc:Choice>
              <mc:Fallback>
                <p:oleObj name="Equation" r:id="rId11" imgW="253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775200" y="4406900"/>
                        <a:ext cx="635000" cy="603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452220"/>
              </p:ext>
            </p:extLst>
          </p:nvPr>
        </p:nvGraphicFramePr>
        <p:xfrm>
          <a:off x="4464049" y="5050065"/>
          <a:ext cx="663121" cy="74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5" name="Equation" r:id="rId13" imgW="215640" imgH="241200" progId="Equation.DSMT4">
                  <p:embed/>
                </p:oleObj>
              </mc:Choice>
              <mc:Fallback>
                <p:oleObj name="Equation" r:id="rId13" imgW="215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64049" y="5050065"/>
                        <a:ext cx="663121" cy="741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5931836"/>
              </p:ext>
            </p:extLst>
          </p:nvPr>
        </p:nvGraphicFramePr>
        <p:xfrm>
          <a:off x="4483100" y="5499100"/>
          <a:ext cx="546100" cy="7021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6" name="Equation" r:id="rId15" imgW="177480" imgH="228600" progId="Equation.DSMT4">
                  <p:embed/>
                </p:oleObj>
              </mc:Choice>
              <mc:Fallback>
                <p:oleObj name="Equation" r:id="rId15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483100" y="5499100"/>
                        <a:ext cx="546100" cy="7021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382875"/>
              </p:ext>
            </p:extLst>
          </p:nvPr>
        </p:nvGraphicFramePr>
        <p:xfrm>
          <a:off x="6629400" y="4953000"/>
          <a:ext cx="762000" cy="8516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27" name="Equation" r:id="rId17" imgW="215640" imgH="241200" progId="Equation.DSMT4">
                  <p:embed/>
                </p:oleObj>
              </mc:Choice>
              <mc:Fallback>
                <p:oleObj name="Equation" r:id="rId17" imgW="2156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6629400" y="4953000"/>
                        <a:ext cx="762000" cy="8516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8" name="Group 17"/>
          <p:cNvGrpSpPr/>
          <p:nvPr/>
        </p:nvGrpSpPr>
        <p:grpSpPr>
          <a:xfrm>
            <a:off x="4343400" y="5181600"/>
            <a:ext cx="838200" cy="533400"/>
            <a:chOff x="4343400" y="5181600"/>
            <a:chExt cx="838200" cy="5334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4343400" y="5181600"/>
              <a:ext cx="838200" cy="533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343400" y="5181600"/>
              <a:ext cx="685800" cy="533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Right Arrow 16"/>
          <p:cNvSpPr/>
          <p:nvPr/>
        </p:nvSpPr>
        <p:spPr>
          <a:xfrm>
            <a:off x="5410200" y="5334000"/>
            <a:ext cx="9144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30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Layer SPA Formulation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Demand Constraints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Link Capacity Constraints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2094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Upper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876438"/>
              </p:ext>
            </p:extLst>
          </p:nvPr>
        </p:nvGraphicFramePr>
        <p:xfrm>
          <a:off x="838200" y="2514600"/>
          <a:ext cx="17145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8" name="Equation" r:id="rId3" imgW="685800" imgH="355320" progId="Equation.DSMT4">
                  <p:embed/>
                </p:oleObj>
              </mc:Choice>
              <mc:Fallback>
                <p:oleObj name="Equation" r:id="rId3" imgW="6858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2514600"/>
                        <a:ext cx="17145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233777"/>
              </p:ext>
            </p:extLst>
          </p:nvPr>
        </p:nvGraphicFramePr>
        <p:xfrm>
          <a:off x="533400" y="4396118"/>
          <a:ext cx="2615821" cy="861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9" name="Equation" r:id="rId5" imgW="1079280" imgH="355320" progId="Equation.DSMT4">
                  <p:embed/>
                </p:oleObj>
              </mc:Choice>
              <mc:Fallback>
                <p:oleObj name="Equation" r:id="rId5" imgW="10792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" y="4396118"/>
                        <a:ext cx="2615821" cy="8616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1371600" y="2590800"/>
            <a:ext cx="838200" cy="533400"/>
            <a:chOff x="4343400" y="5181600"/>
            <a:chExt cx="838200" cy="53340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4343400" y="5181600"/>
              <a:ext cx="838200" cy="533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4343400" y="5181600"/>
              <a:ext cx="685800" cy="533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ight Arrow 10"/>
          <p:cNvSpPr/>
          <p:nvPr/>
        </p:nvSpPr>
        <p:spPr>
          <a:xfrm>
            <a:off x="2971800" y="2781300"/>
            <a:ext cx="9144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484435"/>
              </p:ext>
            </p:extLst>
          </p:nvPr>
        </p:nvGraphicFramePr>
        <p:xfrm>
          <a:off x="4876800" y="2514600"/>
          <a:ext cx="1524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0" name="Equation" r:id="rId7" imgW="609480" imgH="355320" progId="Equation.DSMT4">
                  <p:embed/>
                </p:oleObj>
              </mc:Choice>
              <mc:Fallback>
                <p:oleObj name="Equation" r:id="rId7" imgW="6094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76800" y="2514600"/>
                        <a:ext cx="15240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1524000" y="4472318"/>
            <a:ext cx="838200" cy="533400"/>
            <a:chOff x="4343400" y="5181600"/>
            <a:chExt cx="838200" cy="533400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4343400" y="5181600"/>
              <a:ext cx="838200" cy="533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flipV="1">
              <a:off x="4343400" y="5181600"/>
              <a:ext cx="685800" cy="5334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ight Arrow 15"/>
          <p:cNvSpPr/>
          <p:nvPr/>
        </p:nvSpPr>
        <p:spPr>
          <a:xfrm>
            <a:off x="3429000" y="4662818"/>
            <a:ext cx="914400" cy="1143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510857"/>
              </p:ext>
            </p:extLst>
          </p:nvPr>
        </p:nvGraphicFramePr>
        <p:xfrm>
          <a:off x="4724400" y="4445000"/>
          <a:ext cx="30480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1" name="Equation" r:id="rId9" imgW="1218960" imgH="355320" progId="Equation.DSMT4">
                  <p:embed/>
                </p:oleObj>
              </mc:Choice>
              <mc:Fallback>
                <p:oleObj name="Equation" r:id="rId9" imgW="121896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24400" y="4445000"/>
                        <a:ext cx="3048000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21732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Layer SPA Formulation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7545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</a:t>
            </a:r>
            <a:r>
              <a:rPr lang="en-US" dirty="0" smtClean="0"/>
              <a:t>ndices</a:t>
            </a:r>
          </a:p>
          <a:p>
            <a:pPr lvl="1"/>
            <a:r>
              <a:rPr lang="en-US" dirty="0" smtClean="0"/>
              <a:t>Links (lower)</a:t>
            </a:r>
          </a:p>
          <a:p>
            <a:pPr lvl="1"/>
            <a:r>
              <a:rPr lang="en-US" dirty="0" smtClean="0"/>
              <a:t>Candidate paths (lower)</a:t>
            </a:r>
          </a:p>
          <a:p>
            <a:r>
              <a:rPr lang="en-US" dirty="0" smtClean="0"/>
              <a:t>Constants</a:t>
            </a:r>
          </a:p>
          <a:p>
            <a:pPr lvl="1"/>
            <a:r>
              <a:rPr lang="en-US" dirty="0" smtClean="0"/>
              <a:t>Link Capacity (lower)</a:t>
            </a:r>
          </a:p>
          <a:p>
            <a:pPr lvl="1"/>
            <a:r>
              <a:rPr lang="en-US" dirty="0" smtClean="0"/>
              <a:t>Link in path indicator (lower)</a:t>
            </a:r>
          </a:p>
          <a:p>
            <a:pPr lvl="1"/>
            <a:r>
              <a:rPr lang="en-US" dirty="0" smtClean="0"/>
              <a:t>Link cost (lower)</a:t>
            </a: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Flow allocation (lower)</a:t>
            </a:r>
          </a:p>
          <a:p>
            <a:pPr lvl="1"/>
            <a:r>
              <a:rPr lang="en-US" dirty="0" smtClean="0"/>
              <a:t>Path Selection indicator (lower, binary) </a:t>
            </a:r>
          </a:p>
          <a:p>
            <a:pPr lvl="2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194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Lower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658885"/>
              </p:ext>
            </p:extLst>
          </p:nvPr>
        </p:nvGraphicFramePr>
        <p:xfrm>
          <a:off x="5004323" y="2286000"/>
          <a:ext cx="18859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9" name="Equation" r:id="rId3" imgW="838080" imgH="203040" progId="Equation.DSMT4">
                  <p:embed/>
                </p:oleObj>
              </mc:Choice>
              <mc:Fallback>
                <p:oleObj name="Equation" r:id="rId3" imgW="838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04323" y="2286000"/>
                        <a:ext cx="188595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2279939"/>
              </p:ext>
            </p:extLst>
          </p:nvPr>
        </p:nvGraphicFramePr>
        <p:xfrm>
          <a:off x="5019675" y="2743200"/>
          <a:ext cx="1914525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0" name="Equation" r:id="rId5" imgW="850680" imgH="228600" progId="Equation.DSMT4">
                  <p:embed/>
                </p:oleObj>
              </mc:Choice>
              <mc:Fallback>
                <p:oleObj name="Equation" r:id="rId5" imgW="850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19675" y="2743200"/>
                        <a:ext cx="1914525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6493189"/>
              </p:ext>
            </p:extLst>
          </p:nvPr>
        </p:nvGraphicFramePr>
        <p:xfrm>
          <a:off x="5920874" y="4014079"/>
          <a:ext cx="708526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1" name="Equation" r:id="rId7" imgW="253800" imgH="241200" progId="Equation.DSMT4">
                  <p:embed/>
                </p:oleObj>
              </mc:Choice>
              <mc:Fallback>
                <p:oleObj name="Equation" r:id="rId7" imgW="2538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20874" y="4014079"/>
                        <a:ext cx="708526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095142"/>
              </p:ext>
            </p:extLst>
          </p:nvPr>
        </p:nvGraphicFramePr>
        <p:xfrm>
          <a:off x="5920874" y="3556879"/>
          <a:ext cx="460542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2" name="Equation" r:id="rId9" imgW="164880" imgH="241200" progId="Equation.DSMT4">
                  <p:embed/>
                </p:oleObj>
              </mc:Choice>
              <mc:Fallback>
                <p:oleObj name="Equation" r:id="rId9" imgW="164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20874" y="3556879"/>
                        <a:ext cx="460542" cy="673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06394"/>
              </p:ext>
            </p:extLst>
          </p:nvPr>
        </p:nvGraphicFramePr>
        <p:xfrm>
          <a:off x="5857353" y="4547479"/>
          <a:ext cx="467247" cy="634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3" name="Equation" r:id="rId11" imgW="177480" imgH="241200" progId="Equation.DSMT4">
                  <p:embed/>
                </p:oleObj>
              </mc:Choice>
              <mc:Fallback>
                <p:oleObj name="Equation" r:id="rId11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857353" y="4547479"/>
                        <a:ext cx="467247" cy="634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420592"/>
              </p:ext>
            </p:extLst>
          </p:nvPr>
        </p:nvGraphicFramePr>
        <p:xfrm>
          <a:off x="5943600" y="5486400"/>
          <a:ext cx="5334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4" name="Equation" r:id="rId13" imgW="203040" imgH="241200" progId="Equation.DSMT4">
                  <p:embed/>
                </p:oleObj>
              </mc:Choice>
              <mc:Fallback>
                <p:oleObj name="Equation" r:id="rId13" imgW="2030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943600" y="5486400"/>
                        <a:ext cx="533400" cy="633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9898410"/>
              </p:ext>
            </p:extLst>
          </p:nvPr>
        </p:nvGraphicFramePr>
        <p:xfrm>
          <a:off x="7086600" y="5943600"/>
          <a:ext cx="482600" cy="6549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85" name="Equation" r:id="rId15" imgW="177480" imgH="241200" progId="Equation.DSMT4">
                  <p:embed/>
                </p:oleObj>
              </mc:Choice>
              <mc:Fallback>
                <p:oleObj name="Equation" r:id="rId15" imgW="1774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086600" y="5943600"/>
                        <a:ext cx="482600" cy="6549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4503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Layer CA Formulation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Demand Constraints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Link Capacity Constraints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Path Selection Constraints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minimize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352800" y="1183845"/>
            <a:ext cx="2194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 smtClean="0">
                <a:solidFill>
                  <a:srgbClr val="0070C0"/>
                </a:solidFill>
              </a:rPr>
              <a:t>Lower Layer</a:t>
            </a:r>
            <a:endParaRPr lang="en-US" sz="3200" i="1" dirty="0">
              <a:solidFill>
                <a:srgbClr val="0070C0"/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0121537"/>
              </p:ext>
            </p:extLst>
          </p:nvPr>
        </p:nvGraphicFramePr>
        <p:xfrm>
          <a:off x="4724400" y="1828800"/>
          <a:ext cx="1981200" cy="1046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59" name="Equation" r:id="rId3" imgW="672840" imgH="355320" progId="Equation.DSMT4">
                  <p:embed/>
                </p:oleObj>
              </mc:Choice>
              <mc:Fallback>
                <p:oleObj name="Equation" r:id="rId3" imgW="6728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4400" y="1828800"/>
                        <a:ext cx="1981200" cy="10466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0297652"/>
              </p:ext>
            </p:extLst>
          </p:nvPr>
        </p:nvGraphicFramePr>
        <p:xfrm>
          <a:off x="4724400" y="2971800"/>
          <a:ext cx="29718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0" name="Equation" r:id="rId5" imgW="1066680" imgH="355320" progId="Equation.DSMT4">
                  <p:embed/>
                </p:oleObj>
              </mc:Choice>
              <mc:Fallback>
                <p:oleObj name="Equation" r:id="rId5" imgW="10666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24400" y="2971800"/>
                        <a:ext cx="2971800" cy="99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9198285"/>
              </p:ext>
            </p:extLst>
          </p:nvPr>
        </p:nvGraphicFramePr>
        <p:xfrm>
          <a:off x="3200400" y="5638800"/>
          <a:ext cx="3235781" cy="1041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1" name="Equation" r:id="rId7" imgW="1104840" imgH="355320" progId="Equation.DSMT4">
                  <p:embed/>
                </p:oleObj>
              </mc:Choice>
              <mc:Fallback>
                <p:oleObj name="Equation" r:id="rId7" imgW="11048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00400" y="5638800"/>
                        <a:ext cx="3235781" cy="1041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944426"/>
              </p:ext>
            </p:extLst>
          </p:nvPr>
        </p:nvGraphicFramePr>
        <p:xfrm>
          <a:off x="4778829" y="4114800"/>
          <a:ext cx="1469571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2" name="Equation" r:id="rId9" imgW="571320" imgH="355320" progId="Equation.DSMT4">
                  <p:embed/>
                </p:oleObj>
              </mc:Choice>
              <mc:Fallback>
                <p:oleObj name="Equation" r:id="rId9" imgW="57132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78829" y="4114800"/>
                        <a:ext cx="1469571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878025"/>
              </p:ext>
            </p:extLst>
          </p:nvPr>
        </p:nvGraphicFramePr>
        <p:xfrm>
          <a:off x="4861425" y="4940300"/>
          <a:ext cx="1539375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63" name="Equation" r:id="rId11" imgW="596880" imgH="241200" progId="Equation.DSMT4">
                  <p:embed/>
                </p:oleObj>
              </mc:Choice>
              <mc:Fallback>
                <p:oleObj name="Equation" r:id="rId11" imgW="5968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861425" y="4940300"/>
                        <a:ext cx="1539375" cy="622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16746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23051</TotalTime>
  <Words>1012</Words>
  <Application>Microsoft Office PowerPoint</Application>
  <PresentationFormat>On-screen Show (4:3)</PresentationFormat>
  <Paragraphs>248</Paragraphs>
  <Slides>35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Equation</vt:lpstr>
      <vt:lpstr>Multi-Layer Network Design II</vt:lpstr>
      <vt:lpstr>Outline</vt:lpstr>
      <vt:lpstr>Two layer capacity allocation Problem</vt:lpstr>
      <vt:lpstr>Example Solutions</vt:lpstr>
      <vt:lpstr>Example Solutions II</vt:lpstr>
      <vt:lpstr>Two Layer SPA Formulation I</vt:lpstr>
      <vt:lpstr>Two Layer SPA Formulation II</vt:lpstr>
      <vt:lpstr>Two Layer SPA Formulation III</vt:lpstr>
      <vt:lpstr>Two Layer CA Formulation IV</vt:lpstr>
      <vt:lpstr>Variable reduction?</vt:lpstr>
      <vt:lpstr>Example SPA Solution I</vt:lpstr>
      <vt:lpstr>Example SPA Solution II</vt:lpstr>
      <vt:lpstr>Example SPA Solution III</vt:lpstr>
      <vt:lpstr>Dimensioning Problems</vt:lpstr>
      <vt:lpstr>Two Layer Dimensioning Formulation I</vt:lpstr>
      <vt:lpstr>Two Layer Dimensioning Formulation II</vt:lpstr>
      <vt:lpstr>Two Layer Dimensioning Formulation III</vt:lpstr>
      <vt:lpstr>Two Layer Dimensioning Formulation IV</vt:lpstr>
      <vt:lpstr>Multi-layer Dim Example Ia</vt:lpstr>
      <vt:lpstr>Multi-layer Dim Example Ib</vt:lpstr>
      <vt:lpstr>Multi-layer Dim Example Ic</vt:lpstr>
      <vt:lpstr>Multi-layer Dim Example Id</vt:lpstr>
      <vt:lpstr>Multi-layer Dim Example Ie</vt:lpstr>
      <vt:lpstr>Multi-layer Dim Example If</vt:lpstr>
      <vt:lpstr>Multi-Layer Dimensioning Modular</vt:lpstr>
      <vt:lpstr>Two Layer Dimensioning Formulation I</vt:lpstr>
      <vt:lpstr>Two Layer Dimensioning Formulation II</vt:lpstr>
      <vt:lpstr>Two Layer Dimensioning Formulation III</vt:lpstr>
      <vt:lpstr>Two Layer Dimensioning Formulation IV</vt:lpstr>
      <vt:lpstr>Modular Dimensioning Example 2a</vt:lpstr>
      <vt:lpstr>Multi-layer Mod Dim Example 2b</vt:lpstr>
      <vt:lpstr>Multi-layer Mod Dim Example 2b</vt:lpstr>
      <vt:lpstr>Multi-layer Mod Dim Example 2c</vt:lpstr>
      <vt:lpstr>Multi-layer Mod Dim Example 2d</vt:lpstr>
      <vt:lpstr>Multi-layer Mod Dim Example 2e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Greg M. Bernstein</dc:creator>
  <cp:lastModifiedBy>Dr. Greg M. Bernstein</cp:lastModifiedBy>
  <cp:revision>367</cp:revision>
  <dcterms:created xsi:type="dcterms:W3CDTF">2014-02-19T18:15:36Z</dcterms:created>
  <dcterms:modified xsi:type="dcterms:W3CDTF">2014-06-13T18:53:07Z</dcterms:modified>
</cp:coreProperties>
</file>