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DD3E"/>
    <a:srgbClr val="36D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42.png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41.wmf"/><Relationship Id="rId5" Type="http://schemas.openxmlformats.org/officeDocument/2006/relationships/image" Target="../media/image44.png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43.png"/><Relationship Id="rId9" Type="http://schemas.openxmlformats.org/officeDocument/2006/relationships/image" Target="../media/image4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7.png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oleObject" Target="../embeddings/oleObject24.bin"/><Relationship Id="rId7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4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EtherTyp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1662" TargetMode="External"/><Relationship Id="rId2" Type="http://schemas.openxmlformats.org/officeDocument/2006/relationships/hyperlink" Target="http://tools.ietf.org/html/rfc261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Multi-Layer Network Design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Multi-Layer Networks I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05050"/>
            <a:ext cx="665797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590800"/>
            <a:ext cx="241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 Layer Network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019800"/>
            <a:ext cx="214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WDM Layer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83600"/>
            <a:ext cx="8077200" cy="1021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Upper layer “links” implemented via lower layer paths</a:t>
            </a:r>
          </a:p>
          <a:p>
            <a:pPr lvl="1"/>
            <a:r>
              <a:rPr lang="en-US" dirty="0" smtClean="0"/>
              <a:t>Link (E1,E3) could be implemented via paths [W1, W9, W3], [W1,W2, W10, W3],etc..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199" y="4057471"/>
            <a:ext cx="1828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Adaptation “links” between associated layer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0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Multi-Layer Networks II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05050"/>
            <a:ext cx="665797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590800"/>
            <a:ext cx="241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 Layer Network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6412468"/>
            <a:ext cx="2145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WDM Layer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83600"/>
            <a:ext cx="8077200" cy="10214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Each Upper layer Node must be associated with one lower layer node (adaptation “links”)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0999" y="3733800"/>
            <a:ext cx="1828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Adaptation “links” between associated layer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8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098" y="4191000"/>
            <a:ext cx="4897501" cy="2634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Multi-Layer Networks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83600"/>
            <a:ext cx="8382000" cy="4431400"/>
          </a:xfrm>
        </p:spPr>
        <p:txBody>
          <a:bodyPr>
            <a:normAutofit/>
          </a:bodyPr>
          <a:lstStyle/>
          <a:p>
            <a:r>
              <a:rPr lang="en-US" dirty="0" smtClean="0"/>
              <a:t>Simplifying assumptions</a:t>
            </a:r>
          </a:p>
          <a:p>
            <a:pPr lvl="1"/>
            <a:r>
              <a:rPr lang="en-US" dirty="0" smtClean="0"/>
              <a:t>Will assume a “uniform” technology mix. In real networks technology mix would change at the edges.</a:t>
            </a:r>
          </a:p>
          <a:p>
            <a:pPr lvl="1"/>
            <a:r>
              <a:rPr lang="en-US" dirty="0" smtClean="0"/>
              <a:t>We won’t model adaptation related constraints.</a:t>
            </a:r>
          </a:p>
          <a:p>
            <a:pPr lvl="2"/>
            <a:r>
              <a:rPr lang="en-US" dirty="0" smtClean="0"/>
              <a:t>These could always be added later</a:t>
            </a:r>
          </a:p>
        </p:txBody>
      </p:sp>
    </p:spTree>
    <p:extLst>
      <p:ext uri="{BB962C8B-B14F-4D97-AF65-F5344CB8AC3E}">
        <p14:creationId xmlns:p14="http://schemas.microsoft.com/office/powerpoint/2010/main" val="37405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 Layer Problem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Ideas</a:t>
            </a:r>
            <a:endParaRPr lang="en-US" dirty="0"/>
          </a:p>
          <a:p>
            <a:pPr lvl="1"/>
            <a:r>
              <a:rPr lang="en-US" dirty="0" smtClean="0"/>
              <a:t>Can initially think of each network layer as a separate optimization problem</a:t>
            </a:r>
          </a:p>
          <a:p>
            <a:pPr lvl="1"/>
            <a:r>
              <a:rPr lang="en-US" dirty="0" smtClean="0"/>
              <a:t>Problems become coupled as upper layer “links” become lower layer “demands”</a:t>
            </a:r>
          </a:p>
          <a:p>
            <a:r>
              <a:rPr lang="en-US" dirty="0" smtClean="0"/>
              <a:t>Same variety of problem types as before</a:t>
            </a:r>
          </a:p>
          <a:p>
            <a:pPr lvl="1"/>
            <a:r>
              <a:rPr lang="en-US" dirty="0" smtClean="0"/>
              <a:t>Capacitated Allocation</a:t>
            </a:r>
          </a:p>
          <a:p>
            <a:pPr lvl="1"/>
            <a:r>
              <a:rPr lang="en-US" dirty="0" smtClean="0"/>
              <a:t>Dimensioning</a:t>
            </a:r>
          </a:p>
          <a:p>
            <a:pPr lvl="1"/>
            <a:r>
              <a:rPr lang="en-US" dirty="0" smtClean="0"/>
              <a:t>Various constraints such as single path allocation, modular dimensioning, etc…</a:t>
            </a:r>
          </a:p>
        </p:txBody>
      </p:sp>
    </p:spTree>
    <p:extLst>
      <p:ext uri="{BB962C8B-B14F-4D97-AF65-F5344CB8AC3E}">
        <p14:creationId xmlns:p14="http://schemas.microsoft.com/office/powerpoint/2010/main" val="205135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capacity allocation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3253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Example Ethernet over WDM</a:t>
            </a:r>
          </a:p>
          <a:p>
            <a:pPr lvl="1"/>
            <a:r>
              <a:rPr lang="en-US" dirty="0"/>
              <a:t>Ethernet demands: {('E1', 'E4'): 23, ('E2', 'E3'): 18, ('E2', 'E6'): 19, ('E3', 'E4'): 17}</a:t>
            </a:r>
          </a:p>
          <a:p>
            <a:pPr lvl="1"/>
            <a:r>
              <a:rPr lang="en-US" dirty="0" smtClean="0"/>
              <a:t>WDM link capacities: 40Gbps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5434013" cy="4237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3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CA Formulation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Demands</a:t>
            </a:r>
          </a:p>
          <a:p>
            <a:pPr lvl="1"/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Candidate paths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Volume of demand d</a:t>
            </a:r>
          </a:p>
          <a:p>
            <a:pPr lvl="1"/>
            <a:r>
              <a:rPr lang="en-US" dirty="0" smtClean="0"/>
              <a:t>Link in path indicator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</a:t>
            </a:r>
          </a:p>
          <a:p>
            <a:pPr lvl="1"/>
            <a:r>
              <a:rPr lang="en-US" dirty="0" smtClean="0"/>
              <a:t>Link capacity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572279"/>
              </p:ext>
            </p:extLst>
          </p:nvPr>
        </p:nvGraphicFramePr>
        <p:xfrm>
          <a:off x="3671653" y="2179738"/>
          <a:ext cx="2271947" cy="55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1653" y="2179738"/>
                        <a:ext cx="2271947" cy="550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410963"/>
              </p:ext>
            </p:extLst>
          </p:nvPr>
        </p:nvGraphicFramePr>
        <p:xfrm>
          <a:off x="3710908" y="2666999"/>
          <a:ext cx="2146792" cy="545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Equation" r:id="rId5" imgW="799920" imgH="203040" progId="Equation.DSMT4">
                  <p:embed/>
                </p:oleObj>
              </mc:Choice>
              <mc:Fallback>
                <p:oleObj name="Equation" r:id="rId5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10908" y="2666999"/>
                        <a:ext cx="2146792" cy="545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56523"/>
              </p:ext>
            </p:extLst>
          </p:nvPr>
        </p:nvGraphicFramePr>
        <p:xfrm>
          <a:off x="3657600" y="3124199"/>
          <a:ext cx="2057400" cy="544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Equation" r:id="rId7" imgW="863280" imgH="228600" progId="Equation.DSMT4">
                  <p:embed/>
                </p:oleObj>
              </mc:Choice>
              <mc:Fallback>
                <p:oleObj name="Equation" r:id="rId7" imgW="863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3124199"/>
                        <a:ext cx="2057400" cy="544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094153"/>
              </p:ext>
            </p:extLst>
          </p:nvPr>
        </p:nvGraphicFramePr>
        <p:xfrm>
          <a:off x="4775200" y="4038600"/>
          <a:ext cx="44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5"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75200" y="4038600"/>
                        <a:ext cx="444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341608"/>
              </p:ext>
            </p:extLst>
          </p:nvPr>
        </p:nvGraphicFramePr>
        <p:xfrm>
          <a:off x="4775200" y="4406900"/>
          <a:ext cx="635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6" name="Equation" r:id="rId11" imgW="253800" imgH="241200" progId="Equation.DSMT4">
                  <p:embed/>
                </p:oleObj>
              </mc:Choice>
              <mc:Fallback>
                <p:oleObj name="Equation" r:id="rId11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75200" y="4406900"/>
                        <a:ext cx="6350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452220"/>
              </p:ext>
            </p:extLst>
          </p:nvPr>
        </p:nvGraphicFramePr>
        <p:xfrm>
          <a:off x="4464049" y="5050065"/>
          <a:ext cx="663121" cy="74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Equation" r:id="rId13" imgW="215640" imgH="241200" progId="Equation.DSMT4">
                  <p:embed/>
                </p:oleObj>
              </mc:Choice>
              <mc:Fallback>
                <p:oleObj name="Equation" r:id="rId13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64049" y="5050065"/>
                        <a:ext cx="663121" cy="741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931836"/>
              </p:ext>
            </p:extLst>
          </p:nvPr>
        </p:nvGraphicFramePr>
        <p:xfrm>
          <a:off x="4483100" y="5499100"/>
          <a:ext cx="546100" cy="70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Equation" r:id="rId15" imgW="177480" imgH="228600" progId="Equation.DSMT4">
                  <p:embed/>
                </p:oleObj>
              </mc:Choice>
              <mc:Fallback>
                <p:oleObj name="Equation" r:id="rId15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3100" y="5499100"/>
                        <a:ext cx="546100" cy="702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58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CA Formulation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Hmm, this looks more like a dimensioning problem</a:t>
            </a:r>
          </a:p>
          <a:p>
            <a:pPr lvl="2"/>
            <a:r>
              <a:rPr lang="en-US" dirty="0" smtClean="0"/>
              <a:t>We’ll use the upper layer link capacities as the lower layer “demands”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791063"/>
              </p:ext>
            </p:extLst>
          </p:nvPr>
        </p:nvGraphicFramePr>
        <p:xfrm>
          <a:off x="3314700" y="2514600"/>
          <a:ext cx="1714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3" imgW="685800" imgH="355320" progId="Equation.DSMT4">
                  <p:embed/>
                </p:oleObj>
              </mc:Choice>
              <mc:Fallback>
                <p:oleObj name="Equation" r:id="rId3" imgW="685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14700" y="2514600"/>
                        <a:ext cx="17145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558490"/>
              </p:ext>
            </p:extLst>
          </p:nvPr>
        </p:nvGraphicFramePr>
        <p:xfrm>
          <a:off x="3327778" y="3962400"/>
          <a:ext cx="2615821" cy="861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5" imgW="1079280" imgH="355320" progId="Equation.DSMT4">
                  <p:embed/>
                </p:oleObj>
              </mc:Choice>
              <mc:Fallback>
                <p:oleObj name="Equation" r:id="rId5" imgW="10792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27778" y="3962400"/>
                        <a:ext cx="2615821" cy="861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217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CA Formulation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Links (lower)</a:t>
            </a:r>
          </a:p>
          <a:p>
            <a:pPr lvl="1"/>
            <a:r>
              <a:rPr lang="en-US" dirty="0" smtClean="0"/>
              <a:t>Candidate paths (lower)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Link Capacity (lower)</a:t>
            </a:r>
          </a:p>
          <a:p>
            <a:pPr lvl="1"/>
            <a:r>
              <a:rPr lang="en-US" dirty="0" smtClean="0"/>
              <a:t>Link in path indicator (lower)</a:t>
            </a:r>
          </a:p>
          <a:p>
            <a:pPr lvl="1"/>
            <a:r>
              <a:rPr lang="en-US" dirty="0" smtClean="0"/>
              <a:t>Link cost (lower)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 (lower)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450184"/>
              </p:ext>
            </p:extLst>
          </p:nvPr>
        </p:nvGraphicFramePr>
        <p:xfrm>
          <a:off x="5004323" y="2438400"/>
          <a:ext cx="1885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323" y="2438400"/>
                        <a:ext cx="18859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953723"/>
              </p:ext>
            </p:extLst>
          </p:nvPr>
        </p:nvGraphicFramePr>
        <p:xfrm>
          <a:off x="5019675" y="2895600"/>
          <a:ext cx="19145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Equation" r:id="rId5" imgW="850680" imgH="228600" progId="Equation.DSMT4">
                  <p:embed/>
                </p:oleObj>
              </mc:Choice>
              <mc:Fallback>
                <p:oleObj name="Equation" r:id="rId5" imgW="85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9675" y="2895600"/>
                        <a:ext cx="19145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715947"/>
              </p:ext>
            </p:extLst>
          </p:nvPr>
        </p:nvGraphicFramePr>
        <p:xfrm>
          <a:off x="5920874" y="4267200"/>
          <a:ext cx="708526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20874" y="4267200"/>
                        <a:ext cx="708526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40446"/>
              </p:ext>
            </p:extLst>
          </p:nvPr>
        </p:nvGraphicFramePr>
        <p:xfrm>
          <a:off x="5920874" y="3810000"/>
          <a:ext cx="46054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8" name="Equation" r:id="rId9" imgW="164880" imgH="241200" progId="Equation.DSMT4">
                  <p:embed/>
                </p:oleObj>
              </mc:Choice>
              <mc:Fallback>
                <p:oleObj name="Equation" r:id="rId9" imgW="164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20874" y="3810000"/>
                        <a:ext cx="460542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080677"/>
              </p:ext>
            </p:extLst>
          </p:nvPr>
        </p:nvGraphicFramePr>
        <p:xfrm>
          <a:off x="5857353" y="4800600"/>
          <a:ext cx="467247" cy="634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57353" y="4800600"/>
                        <a:ext cx="467247" cy="634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716564"/>
              </p:ext>
            </p:extLst>
          </p:nvPr>
        </p:nvGraphicFramePr>
        <p:xfrm>
          <a:off x="5943600" y="5808661"/>
          <a:ext cx="5334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0" name="Equation" r:id="rId13" imgW="203040" imgH="241200" progId="Equation.DSMT4">
                  <p:embed/>
                </p:oleObj>
              </mc:Choice>
              <mc:Fallback>
                <p:oleObj name="Equation" r:id="rId1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43600" y="5808661"/>
                        <a:ext cx="53340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450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CA Formulation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minimize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448011"/>
              </p:ext>
            </p:extLst>
          </p:nvPr>
        </p:nvGraphicFramePr>
        <p:xfrm>
          <a:off x="3124200" y="2514600"/>
          <a:ext cx="1981200" cy="10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3" imgW="672840" imgH="355320" progId="Equation.DSMT4">
                  <p:embed/>
                </p:oleObj>
              </mc:Choice>
              <mc:Fallback>
                <p:oleObj name="Equation" r:id="rId3" imgW="672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514600"/>
                        <a:ext cx="1981200" cy="1046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226531"/>
              </p:ext>
            </p:extLst>
          </p:nvPr>
        </p:nvGraphicFramePr>
        <p:xfrm>
          <a:off x="3276600" y="4191000"/>
          <a:ext cx="2971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5" imgW="1066680" imgH="355320" progId="Equation.DSMT4">
                  <p:embed/>
                </p:oleObj>
              </mc:Choice>
              <mc:Fallback>
                <p:oleObj name="Equation" r:id="rId5" imgW="10666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6600" y="4191000"/>
                        <a:ext cx="29718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198285"/>
              </p:ext>
            </p:extLst>
          </p:nvPr>
        </p:nvGraphicFramePr>
        <p:xfrm>
          <a:off x="3200400" y="5638800"/>
          <a:ext cx="3235781" cy="104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7" imgW="1104840" imgH="355320" progId="Equation.DSMT4">
                  <p:embed/>
                </p:oleObj>
              </mc:Choice>
              <mc:Fallback>
                <p:oleObj name="Equation" r:id="rId7" imgW="1104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00400" y="5638800"/>
                        <a:ext cx="3235781" cy="1041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7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Givens</a:t>
            </a:r>
          </a:p>
          <a:p>
            <a:pPr lvl="1"/>
            <a:r>
              <a:rPr lang="en-US" dirty="0" smtClean="0"/>
              <a:t>A two layer network</a:t>
            </a:r>
          </a:p>
          <a:p>
            <a:pPr lvl="1"/>
            <a:r>
              <a:rPr lang="en-US" dirty="0" smtClean="0"/>
              <a:t>A set of upper layer demands</a:t>
            </a:r>
          </a:p>
          <a:p>
            <a:r>
              <a:rPr lang="en-US" dirty="0" smtClean="0"/>
              <a:t>Need</a:t>
            </a:r>
          </a:p>
          <a:p>
            <a:pPr lvl="1"/>
            <a:r>
              <a:rPr lang="en-US" dirty="0" smtClean="0"/>
              <a:t>Separate upper and lower layer networks</a:t>
            </a:r>
          </a:p>
          <a:p>
            <a:pPr lvl="1"/>
            <a:r>
              <a:rPr lang="en-US" dirty="0" smtClean="0"/>
              <a:t>Candidate paths for upper and lower layer networks</a:t>
            </a:r>
          </a:p>
          <a:p>
            <a:pPr lvl="1"/>
            <a:r>
              <a:rPr lang="en-US" dirty="0" smtClean="0"/>
              <a:t>Mapping between upper layer links and lower layer demands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How we stack network layers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Concept of Adaptation </a:t>
            </a:r>
          </a:p>
          <a:p>
            <a:pPr lvl="1"/>
            <a:r>
              <a:rPr lang="en-US" dirty="0" smtClean="0"/>
              <a:t>Technologies and Examples</a:t>
            </a:r>
          </a:p>
          <a:p>
            <a:r>
              <a:rPr lang="en-US" dirty="0" smtClean="0"/>
              <a:t>Two layer dimensioning problems</a:t>
            </a:r>
          </a:p>
          <a:p>
            <a:pPr lvl="1"/>
            <a:r>
              <a:rPr lang="en-US" dirty="0" smtClean="0"/>
              <a:t>Link-Path, Node Link Formulations</a:t>
            </a:r>
          </a:p>
          <a:p>
            <a:pPr lvl="1"/>
            <a:r>
              <a:rPr lang="en-US" dirty="0" smtClean="0"/>
              <a:t>Continuous, Modular, Single Path Allocation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Two layer allocation problems</a:t>
            </a:r>
          </a:p>
          <a:p>
            <a:pPr lvl="1"/>
            <a:r>
              <a:rPr lang="en-US" dirty="0"/>
              <a:t>Link-Path, Node Link Formulations</a:t>
            </a:r>
          </a:p>
          <a:p>
            <a:pPr lvl="1"/>
            <a:r>
              <a:rPr lang="en-US" dirty="0"/>
              <a:t>Continuous, Modular, Single Path Allocation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Book Readings</a:t>
            </a:r>
          </a:p>
          <a:p>
            <a:pPr lvl="1"/>
            <a:r>
              <a:rPr lang="en-US" dirty="0" smtClean="0"/>
              <a:t>Section 2.9, Section 12.1 (skip or skim 12.1.5)</a:t>
            </a:r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Network JSON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889518"/>
            <a:ext cx="2438400" cy="3892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794" y="2286000"/>
            <a:ext cx="2554406" cy="441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6400800" cy="114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Nodes (assigned to a single layer)</a:t>
            </a:r>
          </a:p>
          <a:p>
            <a:r>
              <a:rPr lang="en-US" dirty="0" smtClean="0"/>
              <a:t>Layer Links (similar)</a:t>
            </a:r>
          </a:p>
          <a:p>
            <a:r>
              <a:rPr lang="en-US" dirty="0" smtClean="0"/>
              <a:t>Adaptation Links (between layers)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590800"/>
            <a:ext cx="1689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Example nodes: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87699" y="1981200"/>
            <a:ext cx="167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Example edges: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2743200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Still using a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graph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model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with nodes and edges but we add more attributes to the nodes and edges to enable multi-layer network models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5" idx="1"/>
          </p:cNvCxnSpPr>
          <p:nvPr/>
        </p:nvCxnSpPr>
        <p:spPr>
          <a:xfrm flipH="1" flipV="1">
            <a:off x="2140150" y="3276600"/>
            <a:ext cx="1365050" cy="34376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1"/>
          </p:cNvCxnSpPr>
          <p:nvPr/>
        </p:nvCxnSpPr>
        <p:spPr>
          <a:xfrm flipH="1">
            <a:off x="2140150" y="3620363"/>
            <a:ext cx="1365050" cy="14850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</p:cNvCxnSpPr>
          <p:nvPr/>
        </p:nvCxnSpPr>
        <p:spPr>
          <a:xfrm>
            <a:off x="6172200" y="3620363"/>
            <a:ext cx="457200" cy="87171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</p:cNvCxnSpPr>
          <p:nvPr/>
        </p:nvCxnSpPr>
        <p:spPr>
          <a:xfrm>
            <a:off x="6172200" y="3620363"/>
            <a:ext cx="609600" cy="21708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5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Layer </a:t>
            </a:r>
            <a:r>
              <a:rPr lang="en-US" dirty="0" err="1" smtClean="0"/>
              <a:t>Subnetworks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Python/</a:t>
            </a:r>
            <a:r>
              <a:rPr lang="en-US" dirty="0" err="1" smtClean="0"/>
              <a:t>NetworkX</a:t>
            </a:r>
            <a:r>
              <a:rPr lang="en-US" dirty="0" smtClean="0"/>
              <a:t> make this easy</a:t>
            </a:r>
          </a:p>
          <a:p>
            <a:pPr lvl="1"/>
            <a:r>
              <a:rPr lang="en-US" dirty="0" smtClean="0"/>
              <a:t> Make a copy of the network</a:t>
            </a:r>
          </a:p>
          <a:p>
            <a:pPr lvl="1"/>
            <a:r>
              <a:rPr lang="en-US" dirty="0" smtClean="0"/>
              <a:t>Remove all nodes that are </a:t>
            </a:r>
            <a:r>
              <a:rPr lang="en-US" b="1" dirty="0" smtClean="0"/>
              <a:t>not</a:t>
            </a:r>
            <a:r>
              <a:rPr lang="en-US" dirty="0" smtClean="0"/>
              <a:t> in the layer of interest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05200"/>
            <a:ext cx="641100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056806"/>
            <a:ext cx="4641376" cy="648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1107" y="5687474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Usage: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between Upper and Lower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Using “adaptation” edges</a:t>
            </a:r>
          </a:p>
          <a:p>
            <a:pPr lvl="1"/>
            <a:r>
              <a:rPr lang="en-US" dirty="0" smtClean="0"/>
              <a:t>Here we create a Python dictionary mapping upper layer nodes to lower layer nodes by following adaptation links.</a:t>
            </a:r>
          </a:p>
          <a:p>
            <a:pPr lvl="1"/>
            <a:r>
              <a:rPr lang="en-US" dirty="0" smtClean="0"/>
              <a:t>We use this mapping to turn upper layer links into lower layer demands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55" y="3361544"/>
            <a:ext cx="5334000" cy="1591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5105400" y="3585865"/>
            <a:ext cx="1868606" cy="5714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974006" y="31242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This code returns a Python dictionary of attributes for link e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827" y="5791200"/>
            <a:ext cx="499035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06355" y="5068669"/>
            <a:ext cx="7196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0070C0"/>
                </a:solidFill>
              </a:rPr>
              <a:t>Example use: generating some “dummy” lower layer demands that will be used to feed a candidate path generating function.</a:t>
            </a:r>
            <a:endParaRPr lang="en-US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Candidate Paths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Utility function for candidate path generation</a:t>
            </a:r>
          </a:p>
          <a:p>
            <a:pPr lvl="1"/>
            <a:r>
              <a:rPr lang="en-US" dirty="0" smtClean="0"/>
              <a:t>gen_cand_paths(g, demands</a:t>
            </a:r>
            <a:r>
              <a:rPr lang="en-US" dirty="0"/>
              <a:t>, </a:t>
            </a:r>
            <a:r>
              <a:rPr lang="en-US" dirty="0" smtClean="0"/>
              <a:t>n)</a:t>
            </a:r>
          </a:p>
          <a:p>
            <a:pPr lvl="2"/>
            <a:r>
              <a:rPr lang="en-US" dirty="0" smtClean="0"/>
              <a:t>Generates n paths per demand pair. Returns a dictionary indexed by demand node pair whose value is a list of paths (each path a node list)</a:t>
            </a:r>
          </a:p>
          <a:p>
            <a:r>
              <a:rPr lang="en-US" dirty="0" smtClean="0"/>
              <a:t>Upper Layer network</a:t>
            </a:r>
          </a:p>
          <a:p>
            <a:endParaRPr lang="en-US" dirty="0"/>
          </a:p>
          <a:p>
            <a:r>
              <a:rPr lang="en-US" dirty="0" smtClean="0"/>
              <a:t>Lower Layer network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571999"/>
            <a:ext cx="5461000" cy="40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715000"/>
            <a:ext cx="546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6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Candidate Paths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Upper and lower candidate paths: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366962"/>
            <a:ext cx="3556542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267200" cy="3947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05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Multi-Layer LP Variables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599"/>
            <a:ext cx="5181600" cy="112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71800"/>
            <a:ext cx="589084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648200"/>
            <a:ext cx="3606981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797332"/>
              </p:ext>
            </p:extLst>
          </p:nvPr>
        </p:nvGraphicFramePr>
        <p:xfrm>
          <a:off x="1066800" y="4648200"/>
          <a:ext cx="5461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6" imgW="177480" imgH="228600" progId="Equation.DSMT4">
                  <p:embed/>
                </p:oleObj>
              </mc:Choice>
              <mc:Fallback>
                <p:oleObj name="Equation" r:id="rId6" imgW="17748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8200"/>
                        <a:ext cx="5461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630906"/>
              </p:ext>
            </p:extLst>
          </p:nvPr>
        </p:nvGraphicFramePr>
        <p:xfrm>
          <a:off x="1066800" y="1447800"/>
          <a:ext cx="663575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8" imgW="215640" imgH="241200" progId="Equation.DSMT4">
                  <p:embed/>
                </p:oleObj>
              </mc:Choice>
              <mc:Fallback>
                <p:oleObj name="Equation" r:id="rId8" imgW="215640" imgH="241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663575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058306"/>
              </p:ext>
            </p:extLst>
          </p:nvPr>
        </p:nvGraphicFramePr>
        <p:xfrm>
          <a:off x="1066800" y="3100388"/>
          <a:ext cx="533400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10" imgW="203040" imgH="241200" progId="Equation.DSMT4">
                  <p:embed/>
                </p:oleObj>
              </mc:Choice>
              <mc:Fallback>
                <p:oleObj name="Equation" r:id="rId10" imgW="203040" imgH="241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100388"/>
                        <a:ext cx="533400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19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Implementation I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838" y="1390649"/>
            <a:ext cx="5046562" cy="1973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495800"/>
            <a:ext cx="730052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775679"/>
              </p:ext>
            </p:extLst>
          </p:nvPr>
        </p:nvGraphicFramePr>
        <p:xfrm>
          <a:off x="228600" y="1447800"/>
          <a:ext cx="26162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5" imgW="1079280" imgH="355320" progId="Equation.DSMT4">
                  <p:embed/>
                </p:oleObj>
              </mc:Choice>
              <mc:Fallback>
                <p:oleObj name="Equation" r:id="rId5" imgW="1079280" imgH="3553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26162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048042"/>
              </p:ext>
            </p:extLst>
          </p:nvPr>
        </p:nvGraphicFramePr>
        <p:xfrm>
          <a:off x="228600" y="3657600"/>
          <a:ext cx="2971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7" imgW="1066680" imgH="355320" progId="Equation.DSMT4">
                  <p:embed/>
                </p:oleObj>
              </mc:Choice>
              <mc:Fallback>
                <p:oleObj name="Equation" r:id="rId7" imgW="106668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657600"/>
                        <a:ext cx="2971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36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Implementation II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173227"/>
              </p:ext>
            </p:extLst>
          </p:nvPr>
        </p:nvGraphicFramePr>
        <p:xfrm>
          <a:off x="609600" y="4191000"/>
          <a:ext cx="198120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" imgW="672808" imgH="355446" progId="Equation.DSMT4">
                  <p:embed/>
                </p:oleObj>
              </mc:Choice>
              <mc:Fallback>
                <p:oleObj name="Equation" r:id="rId3" imgW="672808" imgH="3554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91000"/>
                        <a:ext cx="198120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141491"/>
              </p:ext>
            </p:extLst>
          </p:nvPr>
        </p:nvGraphicFramePr>
        <p:xfrm>
          <a:off x="457200" y="1490133"/>
          <a:ext cx="1828801" cy="948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5" imgW="685502" imgH="355446" progId="Equation.DSMT4">
                  <p:embed/>
                </p:oleObj>
              </mc:Choice>
              <mc:Fallback>
                <p:oleObj name="Equation" r:id="rId5" imgW="685502" imgH="3554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90133"/>
                        <a:ext cx="1828801" cy="9482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794" y="1462087"/>
            <a:ext cx="6183606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218509"/>
            <a:ext cx="5562600" cy="2122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1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Solutions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3968199" cy="309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50885"/>
            <a:ext cx="2209800" cy="168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46014"/>
            <a:ext cx="3181235" cy="1025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742" y="4267200"/>
            <a:ext cx="2945551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81600" y="1447800"/>
            <a:ext cx="279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selected paths: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6617" y="3593068"/>
            <a:ext cx="2785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Lower layer selected paths: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572000"/>
            <a:ext cx="275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link capacities: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191000" y="4465889"/>
            <a:ext cx="1038742" cy="132647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91000" y="4756666"/>
            <a:ext cx="990600" cy="103569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00400" y="5867400"/>
            <a:ext cx="1953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Splitting over two different lower layer paths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42757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Solutions II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600200"/>
            <a:ext cx="5734050" cy="472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1" y="2124670"/>
            <a:ext cx="2647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upper layer paths contribute to the load on link (E1, E2)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667071"/>
            <a:ext cx="2647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 on (E1, E2) needs to be split over two different paths [W1, W2] and [W1, W9, W2]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4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/>
              <a:t>Adaptation</a:t>
            </a:r>
            <a:r>
              <a:rPr lang="en-US" dirty="0" smtClean="0"/>
              <a:t>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How do we put “stuff” inside other “stuff”?</a:t>
            </a:r>
          </a:p>
          <a:p>
            <a:pPr lvl="1"/>
            <a:r>
              <a:rPr lang="en-US" dirty="0" smtClean="0"/>
              <a:t>Packets within Packets?</a:t>
            </a:r>
          </a:p>
          <a:p>
            <a:pPr lvl="1"/>
            <a:r>
              <a:rPr lang="en-US" dirty="0" smtClean="0"/>
              <a:t>Packets within bit streams (TDM channels)?</a:t>
            </a:r>
          </a:p>
          <a:p>
            <a:pPr lvl="1"/>
            <a:r>
              <a:rPr lang="en-US" dirty="0" smtClean="0"/>
              <a:t>Bit streams within bit streams?</a:t>
            </a:r>
          </a:p>
          <a:p>
            <a:pPr lvl="1"/>
            <a:r>
              <a:rPr lang="en-US" dirty="0" smtClean="0"/>
              <a:t>Bit streams within Packets?</a:t>
            </a:r>
          </a:p>
          <a:p>
            <a:r>
              <a:rPr lang="en-US" dirty="0"/>
              <a:t> </a:t>
            </a:r>
            <a:r>
              <a:rPr lang="en-US" dirty="0" smtClean="0"/>
              <a:t>Definition from ITU-T G.805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4724400"/>
            <a:ext cx="74390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759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“Stuff” over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371600"/>
            <a:ext cx="8229600" cy="68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Ethernet’s Type field used to indicate what is being carried</a:t>
            </a:r>
          </a:p>
          <a:p>
            <a:pPr lvl="1"/>
            <a:r>
              <a:rPr lang="en-US" dirty="0" smtClean="0"/>
              <a:t>Also see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en.wikipedia.org/wiki/EtherType</a:t>
            </a:r>
            <a:r>
              <a:rPr lang="en-US" dirty="0" smtClean="0"/>
              <a:t> for general info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6" y="2438401"/>
            <a:ext cx="5714664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6488668"/>
            <a:ext cx="3176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accent1"/>
                </a:solidFill>
              </a:rPr>
              <a:t>From IEEE 802.3 section 1, 2012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2514600"/>
            <a:ext cx="2971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“famous” current </a:t>
            </a:r>
            <a:r>
              <a:rPr lang="en-US" dirty="0" err="1" smtClean="0"/>
              <a:t>EtherTypes</a:t>
            </a:r>
            <a:r>
              <a:rPr lang="en-US" dirty="0"/>
              <a:t> </a:t>
            </a:r>
            <a:r>
              <a:rPr lang="en-US" dirty="0" smtClean="0"/>
              <a:t>(hex):</a:t>
            </a:r>
          </a:p>
          <a:p>
            <a:r>
              <a:rPr lang="en-US" dirty="0" smtClean="0"/>
              <a:t>0800		IPv4</a:t>
            </a:r>
          </a:p>
          <a:p>
            <a:r>
              <a:rPr lang="en-US" dirty="0" smtClean="0"/>
              <a:t>0806 		ARP</a:t>
            </a:r>
          </a:p>
          <a:p>
            <a:r>
              <a:rPr lang="en-US" dirty="0" smtClean="0"/>
              <a:t>22F3		TRILL</a:t>
            </a:r>
          </a:p>
          <a:p>
            <a:r>
              <a:rPr lang="en-US" dirty="0" smtClean="0"/>
              <a:t>8847		MPLS</a:t>
            </a:r>
          </a:p>
          <a:p>
            <a:r>
              <a:rPr lang="en-US" dirty="0" smtClean="0"/>
              <a:t>86DD		IPv6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886200" y="3733800"/>
            <a:ext cx="1828800" cy="1676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67400" y="5105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Tells us what is being carried by the Ethernet “frame”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55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“Stuff” over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1"/>
            <a:ext cx="8229600" cy="381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Type field always included in packet traces…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0200"/>
            <a:ext cx="7833815" cy="5148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0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Packets over TDM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Via Point to Point Protocol (PPP)</a:t>
            </a:r>
          </a:p>
          <a:p>
            <a:pPr lvl="1"/>
            <a:r>
              <a:rPr lang="en-US" dirty="0" smtClean="0"/>
              <a:t>PPP </a:t>
            </a:r>
            <a:r>
              <a:rPr lang="en-US" dirty="0"/>
              <a:t>over SONET/SDH,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tools.ietf.org/html/rfc2615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PPP in HDLC-like Framing,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tools.ietf.org/html/rfc1662</a:t>
            </a:r>
            <a:r>
              <a:rPr lang="en-US" dirty="0" smtClean="0"/>
              <a:t> </a:t>
            </a:r>
          </a:p>
          <a:p>
            <a:r>
              <a:rPr lang="en-US" dirty="0" smtClean="0"/>
              <a:t>Via Generic Framing Procedure</a:t>
            </a:r>
          </a:p>
          <a:p>
            <a:pPr lvl="1"/>
            <a:r>
              <a:rPr lang="en-US" dirty="0" smtClean="0"/>
              <a:t>G.7041 (10/2008)</a:t>
            </a:r>
          </a:p>
          <a:p>
            <a:r>
              <a:rPr lang="en-US" dirty="0" smtClean="0"/>
              <a:t>Ethernet direct into G.709</a:t>
            </a:r>
          </a:p>
          <a:p>
            <a:pPr lvl="1"/>
            <a:r>
              <a:rPr lang="en-US" dirty="0" smtClean="0"/>
              <a:t>G.709 (12/2009) </a:t>
            </a:r>
          </a:p>
          <a:p>
            <a:r>
              <a:rPr lang="en-US" dirty="0" smtClean="0"/>
              <a:t>Legacy &amp; Proprietary Approaches</a:t>
            </a:r>
          </a:p>
          <a:p>
            <a:pPr lvl="1"/>
            <a:r>
              <a:rPr lang="en-US" dirty="0" smtClean="0"/>
              <a:t>Indirectly via ATM or Frame Relay</a:t>
            </a:r>
          </a:p>
          <a:p>
            <a:pPr lvl="1"/>
            <a:r>
              <a:rPr lang="en-US" dirty="0" smtClean="0"/>
              <a:t>Many “pre-standard” vendor specific implementations.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over SONET (POS)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830"/>
            <a:ext cx="8229600" cy="155357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Really RFC2615 and RFC1662</a:t>
            </a:r>
          </a:p>
          <a:p>
            <a:pPr lvl="1"/>
            <a:r>
              <a:rPr lang="en-US" dirty="0" smtClean="0"/>
              <a:t>Uses a special “flag” to denote the start of the information</a:t>
            </a:r>
          </a:p>
          <a:p>
            <a:pPr lvl="2"/>
            <a:r>
              <a:rPr lang="en-US" dirty="0" smtClean="0"/>
              <a:t>This needs to be “escaped” via bit or byte stuffing techniques.</a:t>
            </a:r>
          </a:p>
          <a:p>
            <a:pPr lvl="1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657600"/>
            <a:ext cx="499110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47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GFP over SDH or G.709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4419600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803" y="2362200"/>
            <a:ext cx="39814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653" y="1371600"/>
            <a:ext cx="8229600" cy="121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 manipulation of user data</a:t>
            </a:r>
          </a:p>
          <a:p>
            <a:pPr lvl="1"/>
            <a:r>
              <a:rPr lang="en-US" dirty="0" smtClean="0"/>
              <a:t>Uses payload length indicator and core header error check (</a:t>
            </a:r>
            <a:r>
              <a:rPr lang="en-US" dirty="0" err="1" smtClean="0"/>
              <a:t>cHEC</a:t>
            </a:r>
            <a:r>
              <a:rPr lang="en-US" dirty="0" smtClean="0"/>
              <a:t>) to track payload (packet) boundaries.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Multi-Layer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IP over something</a:t>
            </a:r>
          </a:p>
          <a:p>
            <a:pPr lvl="1"/>
            <a:r>
              <a:rPr lang="en-US" dirty="0" smtClean="0"/>
              <a:t>Why not just IP?</a:t>
            </a:r>
          </a:p>
          <a:p>
            <a:r>
              <a:rPr lang="en-US" dirty="0" smtClean="0"/>
              <a:t>IP over MPLS over something</a:t>
            </a:r>
          </a:p>
          <a:p>
            <a:pPr lvl="1"/>
            <a:r>
              <a:rPr lang="en-US" dirty="0" smtClean="0"/>
              <a:t>Why not just IP over MPLS?</a:t>
            </a:r>
          </a:p>
          <a:p>
            <a:r>
              <a:rPr lang="en-US" dirty="0" smtClean="0"/>
              <a:t>Ethernet over WDM</a:t>
            </a:r>
          </a:p>
          <a:p>
            <a:pPr lvl="1"/>
            <a:r>
              <a:rPr lang="en-US" dirty="0" smtClean="0"/>
              <a:t>Metro and Long haul</a:t>
            </a:r>
          </a:p>
          <a:p>
            <a:r>
              <a:rPr lang="en-US" dirty="0" smtClean="0"/>
              <a:t>Ethernet over TDM</a:t>
            </a:r>
          </a:p>
          <a:p>
            <a:pPr lvl="1"/>
            <a:r>
              <a:rPr lang="en-US" dirty="0" smtClean="0"/>
              <a:t>WAN </a:t>
            </a:r>
          </a:p>
          <a:p>
            <a:r>
              <a:rPr lang="en-US" dirty="0" smtClean="0"/>
              <a:t>TDM over WDM</a:t>
            </a:r>
          </a:p>
          <a:p>
            <a:pPr lvl="1"/>
            <a:r>
              <a:rPr lang="en-US" dirty="0" smtClean="0"/>
              <a:t>WAN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6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23855</TotalTime>
  <Words>1024</Words>
  <Application>Microsoft Office PowerPoint</Application>
  <PresentationFormat>On-screen Show (4:3)</PresentationFormat>
  <Paragraphs>186</Paragraphs>
  <Slides>29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Multi-Layer Network Design</vt:lpstr>
      <vt:lpstr>Outline</vt:lpstr>
      <vt:lpstr>The Adaptation concept</vt:lpstr>
      <vt:lpstr>Example: “Stuff” over Ethernet</vt:lpstr>
      <vt:lpstr>“Stuff” over Ethernet</vt:lpstr>
      <vt:lpstr>Packets over TDM</vt:lpstr>
      <vt:lpstr>Packet over SONET (POS)</vt:lpstr>
      <vt:lpstr>GFP over SDH or G.709</vt:lpstr>
      <vt:lpstr>Common Multi-Layer Combinations</vt:lpstr>
      <vt:lpstr>Modeling Multi-Layer Networks I</vt:lpstr>
      <vt:lpstr>Modeling Multi-Layer Networks II</vt:lpstr>
      <vt:lpstr>Modeling Multi-Layer Networks III</vt:lpstr>
      <vt:lpstr>Multi Layer Problem Formulation</vt:lpstr>
      <vt:lpstr>Two layer capacity allocation Problem</vt:lpstr>
      <vt:lpstr>Two Layer CA Formulation I</vt:lpstr>
      <vt:lpstr>Two Layer CA Formulation II</vt:lpstr>
      <vt:lpstr>Two Layer CA Formulation III</vt:lpstr>
      <vt:lpstr>Two Layer CA Formulation IV</vt:lpstr>
      <vt:lpstr>Implementation</vt:lpstr>
      <vt:lpstr>Multi-Layer Network JSON</vt:lpstr>
      <vt:lpstr>Obtaining Layer Subnetworks</vt:lpstr>
      <vt:lpstr>Mapping between Upper and Lower Layers</vt:lpstr>
      <vt:lpstr>Generating Candidate Paths I</vt:lpstr>
      <vt:lpstr>Generating Candidate Paths II</vt:lpstr>
      <vt:lpstr>Creating Multi-Layer LP Variables</vt:lpstr>
      <vt:lpstr>Constraints Implementation I</vt:lpstr>
      <vt:lpstr>Constraints Implementation II</vt:lpstr>
      <vt:lpstr>Example Solutions</vt:lpstr>
      <vt:lpstr>Example Solutions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329</cp:revision>
  <dcterms:created xsi:type="dcterms:W3CDTF">2014-02-19T18:15:36Z</dcterms:created>
  <dcterms:modified xsi:type="dcterms:W3CDTF">2014-06-13T18:38:43Z</dcterms:modified>
</cp:coreProperties>
</file>