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sldIdLst>
    <p:sldId id="256" r:id="rId2"/>
    <p:sldId id="257" r:id="rId3"/>
    <p:sldId id="258" r:id="rId4"/>
    <p:sldId id="259" r:id="rId5"/>
    <p:sldId id="260" r:id="rId6"/>
    <p:sldId id="266" r:id="rId7"/>
    <p:sldId id="269" r:id="rId8"/>
    <p:sldId id="261" r:id="rId9"/>
    <p:sldId id="273" r:id="rId10"/>
    <p:sldId id="262" r:id="rId11"/>
    <p:sldId id="263" r:id="rId12"/>
    <p:sldId id="264" r:id="rId13"/>
    <p:sldId id="267" r:id="rId14"/>
    <p:sldId id="268" r:id="rId15"/>
    <p:sldId id="270" r:id="rId16"/>
    <p:sldId id="265" r:id="rId17"/>
    <p:sldId id="271" r:id="rId18"/>
    <p:sldId id="274" r:id="rId19"/>
    <p:sldId id="275" r:id="rId20"/>
    <p:sldId id="276" r:id="rId21"/>
    <p:sldId id="272" r:id="rId22"/>
    <p:sldId id="277" r:id="rId23"/>
    <p:sldId id="279" r:id="rId24"/>
    <p:sldId id="278" r:id="rId25"/>
    <p:sldId id="284" r:id="rId26"/>
    <p:sldId id="281" r:id="rId27"/>
    <p:sldId id="285" r:id="rId28"/>
    <p:sldId id="286" r:id="rId29"/>
    <p:sldId id="288" r:id="rId30"/>
    <p:sldId id="289" r:id="rId31"/>
    <p:sldId id="290" r:id="rId32"/>
    <p:sldId id="291" r:id="rId33"/>
    <p:sldId id="292"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FB5AB-0469-4F32-A8EE-02221D2C068B}"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87550-DF3D-480E-A270-94776B59BBFE}" type="slidenum">
              <a:rPr lang="en-US" smtClean="0"/>
              <a:t>‹#›</a:t>
            </a:fld>
            <a:endParaRPr lang="en-US"/>
          </a:p>
        </p:txBody>
      </p:sp>
    </p:spTree>
    <p:extLst>
      <p:ext uri="{BB962C8B-B14F-4D97-AF65-F5344CB8AC3E}">
        <p14:creationId xmlns:p14="http://schemas.microsoft.com/office/powerpoint/2010/main" val="177952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87550-DF3D-480E-A270-94776B59BBFE}" type="slidenum">
              <a:rPr lang="en-US" smtClean="0"/>
              <a:t>1</a:t>
            </a:fld>
            <a:endParaRPr lang="en-US"/>
          </a:p>
        </p:txBody>
      </p:sp>
    </p:spTree>
    <p:extLst>
      <p:ext uri="{BB962C8B-B14F-4D97-AF65-F5344CB8AC3E}">
        <p14:creationId xmlns:p14="http://schemas.microsoft.com/office/powerpoint/2010/main" val="255424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38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37524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121925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106134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F48E-68A1-48B8-ACED-50F150376B6A}"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77637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DF48E-68A1-48B8-ACED-50F150376B6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28787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DF48E-68A1-48B8-ACED-50F150376B6A}" type="datetimeFigureOut">
              <a:rPr lang="en-US" smtClean="0"/>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89134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DF48E-68A1-48B8-ACED-50F150376B6A}" type="datetimeFigureOut">
              <a:rPr lang="en-US" smtClean="0"/>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70876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DF48E-68A1-48B8-ACED-50F150376B6A}" type="datetimeFigureOut">
              <a:rPr lang="en-US" smtClean="0"/>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3303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F48E-68A1-48B8-ACED-50F150376B6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405191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F48E-68A1-48B8-ACED-50F150376B6A}"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8540D-79B9-4723-AD4E-4E6CE158069F}" type="slidenum">
              <a:rPr lang="en-US" smtClean="0"/>
              <a:t>‹#›</a:t>
            </a:fld>
            <a:endParaRPr lang="en-US"/>
          </a:p>
        </p:txBody>
      </p:sp>
    </p:spTree>
    <p:extLst>
      <p:ext uri="{BB962C8B-B14F-4D97-AF65-F5344CB8AC3E}">
        <p14:creationId xmlns:p14="http://schemas.microsoft.com/office/powerpoint/2010/main" val="215048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DF48E-68A1-48B8-ACED-50F150376B6A}" type="datetimeFigureOut">
              <a:rPr lang="en-US" smtClean="0"/>
              <a:t>6/13/2014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8540D-79B9-4723-AD4E-4E6CE158069F}" type="slidenum">
              <a:rPr lang="en-US" smtClean="0"/>
              <a:t>‹#›</a:t>
            </a:fld>
            <a:endParaRPr lang="en-US"/>
          </a:p>
        </p:txBody>
      </p:sp>
    </p:spTree>
    <p:extLst>
      <p:ext uri="{BB962C8B-B14F-4D97-AF65-F5344CB8AC3E}">
        <p14:creationId xmlns:p14="http://schemas.microsoft.com/office/powerpoint/2010/main" val="184519805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grotto-networking.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ojects.coin-or.org/Clp" TargetMode="External"/><Relationship Id="rId2" Type="http://schemas.openxmlformats.org/officeDocument/2006/relationships/hyperlink" Target="http://lpsolve.sourceforge.net/5.5/" TargetMode="External"/><Relationship Id="rId1" Type="http://schemas.openxmlformats.org/officeDocument/2006/relationships/slideLayout" Target="../slideLayouts/slideLayout2.xml"/><Relationship Id="rId5" Type="http://schemas.openxmlformats.org/officeDocument/2006/relationships/hyperlink" Target="http://www-03.ibm.com/software/products/en/ibmilogcpleoptistud/" TargetMode="External"/><Relationship Id="rId4" Type="http://schemas.openxmlformats.org/officeDocument/2006/relationships/hyperlink" Target="https://www.gnu.org/software/glp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lpsolve.sourceforge.net/5.5/" TargetMode="External"/><Relationship Id="rId2" Type="http://schemas.openxmlformats.org/officeDocument/2006/relationships/hyperlink" Target="http://www.amp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mat.gsia.cmu.edu/orclass/integer/node13.html" TargetMode="External"/><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inear_programming" TargetMode="External"/><Relationship Id="rId2" Type="http://schemas.openxmlformats.org/officeDocument/2006/relationships/hyperlink" Target="http://www.math.ucla.edu/~tom/LP.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png"/><Relationship Id="rId7"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mat.gsia.cmu.edu/orclass/integer/integer.html" TargetMode="External"/><Relationship Id="rId2" Type="http://schemas.openxmlformats.org/officeDocument/2006/relationships/hyperlink" Target="http://wpweb2.tepper.cmu.edu/fmargot/introILP.html" TargetMode="External"/><Relationship Id="rId1" Type="http://schemas.openxmlformats.org/officeDocument/2006/relationships/slideLayout" Target="../slideLayouts/slideLayout2.xml"/><Relationship Id="rId4" Type="http://schemas.openxmlformats.org/officeDocument/2006/relationships/hyperlink" Target="http://minlp.org/index.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96" y="0"/>
            <a:ext cx="9125803" cy="6858000"/>
          </a:xfrm>
          <a:prstGeom prst="rect">
            <a:avLst/>
          </a:prstGeom>
          <a:blipFill dpi="0" rotWithShape="1">
            <a:blip r:embed="rId3">
              <a:alphaModFix amt="14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4897" y="1752600"/>
            <a:ext cx="7772400" cy="1470025"/>
          </a:xfrm>
        </p:spPr>
        <p:txBody>
          <a:bodyPr>
            <a:normAutofit/>
          </a:bodyPr>
          <a:lstStyle/>
          <a:p>
            <a:r>
              <a:rPr lang="en-US" b="1" i="1" dirty="0" smtClean="0"/>
              <a:t>LPs </a:t>
            </a:r>
            <a:r>
              <a:rPr lang="en-US" b="1" i="1" dirty="0" smtClean="0"/>
              <a:t>and MIPs background and solution approaches</a:t>
            </a:r>
            <a:endParaRPr lang="en-US" b="1" i="1" dirty="0"/>
          </a:p>
        </p:txBody>
      </p:sp>
      <p:sp>
        <p:nvSpPr>
          <p:cNvPr id="3" name="Subtitle 2"/>
          <p:cNvSpPr>
            <a:spLocks noGrp="1"/>
          </p:cNvSpPr>
          <p:nvPr>
            <p:ph type="subTitle" idx="1"/>
          </p:nvPr>
        </p:nvSpPr>
        <p:spPr>
          <a:xfrm>
            <a:off x="1371600" y="3505200"/>
            <a:ext cx="6400800" cy="1752600"/>
          </a:xfrm>
        </p:spPr>
        <p:txBody>
          <a:bodyPr/>
          <a:lstStyle/>
          <a:p>
            <a:r>
              <a:rPr lang="en-US" b="1" i="1" dirty="0" smtClean="0">
                <a:solidFill>
                  <a:srgbClr val="0070C0"/>
                </a:solidFill>
              </a:rPr>
              <a:t>Dr. Greg </a:t>
            </a:r>
            <a:r>
              <a:rPr lang="en-US" b="1" i="1" dirty="0" smtClean="0">
                <a:solidFill>
                  <a:srgbClr val="0070C0"/>
                </a:solidFill>
              </a:rPr>
              <a:t>Bernstein</a:t>
            </a:r>
          </a:p>
          <a:p>
            <a:r>
              <a:rPr lang="en-US" b="1" i="1" dirty="0" smtClean="0">
                <a:solidFill>
                  <a:srgbClr val="0070C0"/>
                </a:solidFill>
              </a:rPr>
              <a:t>Grotto Networking</a:t>
            </a:r>
            <a:endParaRPr lang="en-US" b="1" i="1" dirty="0">
              <a:solidFill>
                <a:srgbClr val="0070C0"/>
              </a:solidFill>
            </a:endParaRPr>
          </a:p>
        </p:txBody>
      </p:sp>
      <p:sp>
        <p:nvSpPr>
          <p:cNvPr id="5" name="TextBox 4"/>
          <p:cNvSpPr txBox="1"/>
          <p:nvPr/>
        </p:nvSpPr>
        <p:spPr>
          <a:xfrm>
            <a:off x="3066687" y="6084332"/>
            <a:ext cx="2953757" cy="369332"/>
          </a:xfrm>
          <a:prstGeom prst="rect">
            <a:avLst/>
          </a:prstGeom>
          <a:noFill/>
        </p:spPr>
        <p:txBody>
          <a:bodyPr wrap="none" rtlCol="0">
            <a:spAutoFit/>
          </a:bodyPr>
          <a:lstStyle/>
          <a:p>
            <a:pPr algn="ctr"/>
            <a:r>
              <a:rPr lang="en-US" dirty="0" smtClean="0">
                <a:hlinkClick r:id="rId4"/>
              </a:rPr>
              <a:t>www.grotto-networking.com</a:t>
            </a:r>
            <a:r>
              <a:rPr lang="en-US" dirty="0" smtClean="0"/>
              <a:t> </a:t>
            </a:r>
          </a:p>
        </p:txBody>
      </p:sp>
    </p:spTree>
    <p:extLst>
      <p:ext uri="{BB962C8B-B14F-4D97-AF65-F5344CB8AC3E}">
        <p14:creationId xmlns:p14="http://schemas.microsoft.com/office/powerpoint/2010/main" val="353305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Convex Sets II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Proposition</a:t>
                </a:r>
              </a:p>
              <a:p>
                <a:pPr lvl="1"/>
                <a:r>
                  <a:rPr lang="en-US" dirty="0" smtClean="0"/>
                  <a:t>The set </a:t>
                </a:r>
                <a14:m>
                  <m:oMath xmlns:m="http://schemas.openxmlformats.org/officeDocument/2006/math">
                    <m:r>
                      <m:rPr>
                        <m:sty m:val="p"/>
                      </m:rPr>
                      <a:rPr lang="en-US" b="0" i="0" smtClean="0">
                        <a:latin typeface="Cambria Math"/>
                      </a:rPr>
                      <m:t>S</m:t>
                    </m:r>
                    <m:r>
                      <a:rPr lang="en-US" b="0" i="0" smtClean="0">
                        <a:latin typeface="Cambria Math"/>
                      </a:rPr>
                      <m:t>=</m:t>
                    </m:r>
                    <m:d>
                      <m:dPr>
                        <m:begChr m:val="{"/>
                        <m:endChr m:val="}"/>
                        <m:ctrlPr>
                          <a:rPr lang="en-US" i="1">
                            <a:latin typeface="Cambria Math"/>
                          </a:rPr>
                        </m:ctrlPr>
                      </m:dPr>
                      <m:e>
                        <m:r>
                          <a:rPr lang="en-US" b="1" i="1">
                            <a:latin typeface="Cambria Math"/>
                          </a:rPr>
                          <m:t>𝑨𝒙</m:t>
                        </m:r>
                        <m:r>
                          <a:rPr lang="en-US" i="1">
                            <a:latin typeface="Cambria Math"/>
                            <a:ea typeface="Cambria Math"/>
                          </a:rPr>
                          <m:t>≤</m:t>
                        </m:r>
                        <m:r>
                          <a:rPr lang="en-US" b="1" i="1">
                            <a:latin typeface="Cambria Math"/>
                            <a:ea typeface="Cambria Math"/>
                          </a:rPr>
                          <m:t>𝒃</m:t>
                        </m:r>
                      </m:e>
                    </m:d>
                  </m:oMath>
                </a14:m>
                <a:r>
                  <a:rPr lang="en-US" dirty="0" smtClean="0"/>
                  <a:t> is convex.</a:t>
                </a:r>
              </a:p>
              <a:p>
                <a:pPr lvl="1"/>
                <a:r>
                  <a:rPr lang="en-US" dirty="0" smtClean="0"/>
                  <a:t>Prove it!</a:t>
                </a:r>
              </a:p>
              <a:p>
                <a:r>
                  <a:rPr lang="en-US" dirty="0" smtClean="0"/>
                  <a:t>Definition</a:t>
                </a:r>
              </a:p>
              <a:p>
                <a:pPr lvl="1"/>
                <a:r>
                  <a:rPr lang="en-US" dirty="0"/>
                  <a:t>The set </a:t>
                </a:r>
                <a14:m>
                  <m:oMath xmlns:m="http://schemas.openxmlformats.org/officeDocument/2006/math">
                    <m:r>
                      <m:rPr>
                        <m:sty m:val="p"/>
                      </m:rPr>
                      <a:rPr lang="en-US">
                        <a:latin typeface="Cambria Math"/>
                      </a:rPr>
                      <m:t>S</m:t>
                    </m:r>
                    <m:r>
                      <a:rPr lang="en-US">
                        <a:latin typeface="Cambria Math"/>
                      </a:rPr>
                      <m:t>=</m:t>
                    </m:r>
                    <m:d>
                      <m:dPr>
                        <m:begChr m:val="{"/>
                        <m:endChr m:val="}"/>
                        <m:ctrlPr>
                          <a:rPr lang="en-US" i="1">
                            <a:latin typeface="Cambria Math"/>
                          </a:rPr>
                        </m:ctrlPr>
                      </m:dPr>
                      <m:e>
                        <m:r>
                          <a:rPr lang="en-US" b="1" i="1">
                            <a:latin typeface="Cambria Math"/>
                          </a:rPr>
                          <m:t>𝑨𝒙</m:t>
                        </m:r>
                        <m:r>
                          <a:rPr lang="en-US" i="1">
                            <a:latin typeface="Cambria Math"/>
                            <a:ea typeface="Cambria Math"/>
                          </a:rPr>
                          <m:t>≤</m:t>
                        </m:r>
                        <m:r>
                          <a:rPr lang="en-US" b="1" i="1">
                            <a:latin typeface="Cambria Math"/>
                            <a:ea typeface="Cambria Math"/>
                          </a:rPr>
                          <m:t>𝒃</m:t>
                        </m:r>
                      </m:e>
                    </m:d>
                  </m:oMath>
                </a14:m>
                <a:r>
                  <a:rPr lang="en-US" dirty="0"/>
                  <a:t> is </a:t>
                </a:r>
                <a:r>
                  <a:rPr lang="en-US" dirty="0" smtClean="0"/>
                  <a:t>called a (convex) </a:t>
                </a:r>
                <a:r>
                  <a:rPr lang="en-US" b="1" i="1" dirty="0" smtClean="0"/>
                  <a:t>polytope</a:t>
                </a:r>
                <a:r>
                  <a:rPr lang="en-US" dirty="0" smtClean="0"/>
                  <a:t>.</a:t>
                </a:r>
              </a:p>
              <a:p>
                <a:pPr lvl="1"/>
                <a:r>
                  <a:rPr lang="en-US" dirty="0" smtClean="0"/>
                  <a:t>A bounded polytope is called a </a:t>
                </a:r>
                <a:r>
                  <a:rPr lang="en-US" b="1" i="1" dirty="0" smtClean="0"/>
                  <a:t>polyhedron</a:t>
                </a:r>
                <a:endParaRPr lang="en-US" b="1" i="1"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15778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Points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334000"/>
              </a:xfrm>
            </p:spPr>
            <p:txBody>
              <a:bodyPr>
                <a:normAutofit fontScale="92500" lnSpcReduction="10000"/>
              </a:bodyPr>
              <a:lstStyle/>
              <a:p>
                <a:r>
                  <a:rPr lang="en-US" dirty="0" smtClean="0"/>
                  <a:t>Definition</a:t>
                </a:r>
              </a:p>
              <a:p>
                <a:pPr lvl="1"/>
                <a:r>
                  <a:rPr lang="en-US" dirty="0" smtClean="0"/>
                  <a:t>A feasible point x is called an </a:t>
                </a:r>
                <a:r>
                  <a:rPr lang="en-US" b="1" i="1" dirty="0" smtClean="0"/>
                  <a:t>extreme</a:t>
                </a:r>
                <a:r>
                  <a:rPr lang="en-US" dirty="0" smtClean="0"/>
                  <a:t> </a:t>
                </a:r>
                <a:r>
                  <a:rPr lang="en-US" b="1" i="1" dirty="0" smtClean="0"/>
                  <a:t>point</a:t>
                </a:r>
                <a:r>
                  <a:rPr lang="en-US" dirty="0" smtClean="0"/>
                  <a:t> if it cannot be express as a finite convex linear combination </a:t>
                </a:r>
                <a14:m>
                  <m:oMath xmlns:m="http://schemas.openxmlformats.org/officeDocument/2006/math">
                    <m:r>
                      <a:rPr lang="en-US" b="0" i="1" smtClean="0">
                        <a:latin typeface="Cambria Math"/>
                      </a:rPr>
                      <m:t>𝑥</m:t>
                    </m:r>
                    <m:r>
                      <a:rPr lang="en-US" b="0" i="1" smtClean="0">
                        <a:latin typeface="Cambria Math"/>
                      </a:rPr>
                      <m:t>=</m:t>
                    </m:r>
                    <m:nary>
                      <m:naryPr>
                        <m:chr m:val="∑"/>
                        <m:limLoc m:val="subSup"/>
                        <m:ctrlPr>
                          <a:rPr lang="en-US" b="0" i="1" smtClean="0">
                            <a:latin typeface="Cambria Math"/>
                          </a:rPr>
                        </m:ctrlPr>
                      </m:naryPr>
                      <m:sub>
                        <m:r>
                          <m:rPr>
                            <m:brk m:alnAt="25"/>
                          </m:rPr>
                          <a:rPr lang="en-US" b="0" i="1" smtClean="0">
                            <a:latin typeface="Cambria Math"/>
                          </a:rPr>
                          <m:t>𝑘</m:t>
                        </m:r>
                        <m:r>
                          <a:rPr lang="en-US" b="0" i="1" smtClean="0">
                            <a:latin typeface="Cambria Math"/>
                          </a:rPr>
                          <m:t>=1</m:t>
                        </m:r>
                      </m:sub>
                      <m:sup>
                        <m:r>
                          <a:rPr lang="en-US" b="0" i="1" smtClean="0">
                            <a:latin typeface="Cambria Math"/>
                          </a:rPr>
                          <m:t>𝐾</m:t>
                        </m:r>
                      </m:sup>
                      <m:e>
                        <m:sSub>
                          <m:sSubPr>
                            <m:ctrlPr>
                              <a:rPr lang="en-US" b="0" i="1" smtClean="0">
                                <a:latin typeface="Cambria Math"/>
                              </a:rPr>
                            </m:ctrlPr>
                          </m:sSubPr>
                          <m:e>
                            <m:r>
                              <a:rPr lang="en-US" b="0" i="1" smtClean="0">
                                <a:latin typeface="Cambria Math"/>
                                <a:ea typeface="Cambria Math"/>
                              </a:rPr>
                              <m:t>𝛼</m:t>
                            </m:r>
                          </m:e>
                          <m:sub>
                            <m:r>
                              <a:rPr lang="en-US" b="0" i="1" smtClean="0">
                                <a:latin typeface="Cambria Math"/>
                              </a:rPr>
                              <m:t>𝑘</m:t>
                            </m:r>
                          </m:sub>
                        </m:sSub>
                      </m:e>
                    </m:nary>
                    <m:sSup>
                      <m:sSupPr>
                        <m:ctrlPr>
                          <a:rPr lang="en-US" b="0" i="1" smtClean="0">
                            <a:latin typeface="Cambria Math"/>
                          </a:rPr>
                        </m:ctrlPr>
                      </m:sSupPr>
                      <m:e>
                        <m:r>
                          <a:rPr lang="en-US" b="0" i="1" smtClean="0">
                            <a:latin typeface="Cambria Math"/>
                          </a:rPr>
                          <m:t>𝑥</m:t>
                        </m:r>
                      </m:e>
                      <m:sup>
                        <m:r>
                          <a:rPr lang="en-US" b="0" i="1" smtClean="0">
                            <a:latin typeface="Cambria Math"/>
                          </a:rPr>
                          <m:t>𝑘</m:t>
                        </m:r>
                      </m:sup>
                    </m:sSup>
                  </m:oMath>
                </a14:m>
                <a:r>
                  <a:rPr lang="en-US" dirty="0" smtClean="0"/>
                  <a:t> of other feasible points </a:t>
                </a:r>
                <a14:m>
                  <m:oMath xmlns:m="http://schemas.openxmlformats.org/officeDocument/2006/math">
                    <m:sSup>
                      <m:sSupPr>
                        <m:ctrlPr>
                          <a:rPr lang="en-US" i="1" smtClean="0">
                            <a:latin typeface="Cambria Math"/>
                          </a:rPr>
                        </m:ctrlPr>
                      </m:sSupPr>
                      <m:e>
                        <m:r>
                          <a:rPr lang="en-US" b="0" i="1" smtClean="0">
                            <a:latin typeface="Cambria Math"/>
                          </a:rPr>
                          <m:t>𝑥</m:t>
                        </m:r>
                      </m:e>
                      <m:sup>
                        <m:r>
                          <a:rPr lang="en-US" b="0" i="1" smtClean="0">
                            <a:latin typeface="Cambria Math"/>
                          </a:rPr>
                          <m:t>𝑘</m:t>
                        </m:r>
                      </m:sup>
                    </m:sSup>
                  </m:oMath>
                </a14:m>
                <a:r>
                  <a:rPr lang="en-US" dirty="0" smtClean="0"/>
                  <a:t> where </a:t>
                </a:r>
                <a14:m>
                  <m:oMath xmlns:m="http://schemas.openxmlformats.org/officeDocument/2006/math">
                    <m:sSub>
                      <m:sSubPr>
                        <m:ctrlPr>
                          <a:rPr lang="en-US" i="1" smtClean="0">
                            <a:latin typeface="Cambria Math"/>
                          </a:rPr>
                        </m:ctrlPr>
                      </m:sSubPr>
                      <m:e>
                        <m:r>
                          <a:rPr lang="en-US" i="1" smtClean="0">
                            <a:latin typeface="Cambria Math"/>
                            <a:ea typeface="Cambria Math"/>
                          </a:rPr>
                          <m:t>∝</m:t>
                        </m:r>
                      </m:e>
                      <m:sub>
                        <m:r>
                          <a:rPr lang="en-US" b="0" i="1" smtClean="0">
                            <a:latin typeface="Cambria Math"/>
                          </a:rPr>
                          <m:t>𝑘</m:t>
                        </m:r>
                      </m:sub>
                    </m:sSub>
                    <m:r>
                      <a:rPr lang="en-US" i="1" smtClean="0">
                        <a:latin typeface="Cambria Math"/>
                        <a:ea typeface="Cambria Math"/>
                      </a:rPr>
                      <m:t>≥</m:t>
                    </m:r>
                    <m:r>
                      <a:rPr lang="en-US" b="0" i="1" smtClean="0">
                        <a:latin typeface="Cambria Math"/>
                        <a:ea typeface="Cambria Math"/>
                      </a:rPr>
                      <m:t>0</m:t>
                    </m:r>
                  </m:oMath>
                </a14:m>
                <a:r>
                  <a:rPr lang="en-US" dirty="0" smtClean="0"/>
                  <a:t> and </a:t>
                </a:r>
                <a14:m>
                  <m:oMath xmlns:m="http://schemas.openxmlformats.org/officeDocument/2006/math">
                    <m:nary>
                      <m:naryPr>
                        <m:chr m:val="∑"/>
                        <m:limLoc m:val="subSup"/>
                        <m:ctrlPr>
                          <a:rPr lang="en-US" i="1">
                            <a:latin typeface="Cambria Math"/>
                          </a:rPr>
                        </m:ctrlPr>
                      </m:naryPr>
                      <m:sub>
                        <m:r>
                          <m:rPr>
                            <m:brk m:alnAt="25"/>
                          </m:rPr>
                          <a:rPr lang="en-US" i="1">
                            <a:latin typeface="Cambria Math"/>
                          </a:rPr>
                          <m:t>𝑘</m:t>
                        </m:r>
                        <m:r>
                          <a:rPr lang="en-US" i="1">
                            <a:latin typeface="Cambria Math"/>
                          </a:rPr>
                          <m:t>=1</m:t>
                        </m:r>
                      </m:sub>
                      <m:sup>
                        <m:r>
                          <a:rPr lang="en-US" i="1">
                            <a:latin typeface="Cambria Math"/>
                          </a:rPr>
                          <m:t>𝐾</m:t>
                        </m:r>
                      </m:sup>
                      <m:e>
                        <m:sSub>
                          <m:sSubPr>
                            <m:ctrlPr>
                              <a:rPr lang="en-US" i="1">
                                <a:latin typeface="Cambria Math"/>
                              </a:rPr>
                            </m:ctrlPr>
                          </m:sSubPr>
                          <m:e>
                            <m:r>
                              <a:rPr lang="en-US" i="1">
                                <a:latin typeface="Cambria Math"/>
                                <a:ea typeface="Cambria Math"/>
                              </a:rPr>
                              <m:t>𝛼</m:t>
                            </m:r>
                          </m:e>
                          <m:sub>
                            <m:r>
                              <a:rPr lang="en-US" i="1">
                                <a:latin typeface="Cambria Math"/>
                              </a:rPr>
                              <m:t>𝑘</m:t>
                            </m:r>
                          </m:sub>
                        </m:sSub>
                      </m:e>
                    </m:nary>
                    <m:r>
                      <a:rPr lang="en-US" b="0" i="1" smtClean="0">
                        <a:latin typeface="Cambria Math"/>
                      </a:rPr>
                      <m:t>=1</m:t>
                    </m:r>
                  </m:oMath>
                </a14:m>
                <a:r>
                  <a:rPr lang="en-US" dirty="0" smtClean="0"/>
                  <a:t>.</a:t>
                </a:r>
              </a:p>
              <a:p>
                <a:pPr lvl="1"/>
                <a:r>
                  <a:rPr lang="en-US" dirty="0" smtClean="0"/>
                  <a:t>Extreme points of a polytope are called </a:t>
                </a:r>
                <a:r>
                  <a:rPr lang="en-US" i="1" dirty="0" smtClean="0"/>
                  <a:t>vertices</a:t>
                </a:r>
                <a:r>
                  <a:rPr lang="en-US" dirty="0" smtClean="0"/>
                  <a:t>.</a:t>
                </a:r>
              </a:p>
              <a:p>
                <a:r>
                  <a:rPr lang="en-US" dirty="0" smtClean="0"/>
                  <a:t>Theorem 5.1 (P&amp;M)</a:t>
                </a:r>
              </a:p>
              <a:p>
                <a:pPr lvl="1"/>
                <a:r>
                  <a:rPr lang="en-US" dirty="0" smtClean="0"/>
                  <a:t>If an LP problem has a bounded global minimum and the solution polytope contains at least one vertex, then the optimal solution set also contains at least one vertex.</a:t>
                </a:r>
              </a:p>
              <a:p>
                <a:pPr lvl="1"/>
                <a:r>
                  <a:rPr lang="en-US" dirty="0" smtClean="0"/>
                  <a:t>Implication: Look for optimum at the polytope vertices!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334000"/>
              </a:xfrm>
              <a:blipFill rotWithShape="1">
                <a:blip r:embed="rId2"/>
                <a:stretch>
                  <a:fillRect l="-1481" t="-2286" b="-1829"/>
                </a:stretch>
              </a:blipFill>
            </p:spPr>
            <p:txBody>
              <a:bodyPr/>
              <a:lstStyle/>
              <a:p>
                <a:r>
                  <a:rPr lang="en-US">
                    <a:noFill/>
                  </a:rPr>
                  <a:t> </a:t>
                </a:r>
              </a:p>
            </p:txBody>
          </p:sp>
        </mc:Fallback>
      </mc:AlternateContent>
    </p:spTree>
    <p:extLst>
      <p:ext uri="{BB962C8B-B14F-4D97-AF65-F5344CB8AC3E}">
        <p14:creationId xmlns:p14="http://schemas.microsoft.com/office/powerpoint/2010/main" val="317200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vertices of Polytope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Start with Standard form for feasible set</a:t>
                </a:r>
              </a:p>
              <a:p>
                <a:pPr lvl="1"/>
                <a14:m>
                  <m:oMath xmlns:m="http://schemas.openxmlformats.org/officeDocument/2006/math">
                    <m:r>
                      <a:rPr lang="en-US" b="1" i="1">
                        <a:latin typeface="Cambria Math"/>
                      </a:rPr>
                      <m:t>𝑨𝒙</m:t>
                    </m:r>
                    <m:r>
                      <a:rPr lang="en-US" i="1">
                        <a:latin typeface="Cambria Math"/>
                      </a:rPr>
                      <m:t>=</m:t>
                    </m:r>
                    <m:r>
                      <a:rPr lang="en-US" b="1" i="1">
                        <a:latin typeface="Cambria Math"/>
                        <a:ea typeface="Cambria Math"/>
                      </a:rPr>
                      <m:t>𝒃</m:t>
                    </m:r>
                  </m:oMath>
                </a14:m>
                <a:r>
                  <a:rPr lang="en-US" dirty="0" smtClean="0"/>
                  <a:t>, </a:t>
                </a:r>
                <a14:m>
                  <m:oMath xmlns:m="http://schemas.openxmlformats.org/officeDocument/2006/math">
                    <m:r>
                      <a:rPr lang="en-US" b="1" i="1" smtClean="0">
                        <a:latin typeface="Cambria Math"/>
                      </a:rPr>
                      <m:t>𝒙</m:t>
                    </m:r>
                    <m:r>
                      <a:rPr lang="en-US" b="1" i="1" smtClean="0">
                        <a:latin typeface="Cambria Math"/>
                        <a:ea typeface="Cambria Math"/>
                      </a:rPr>
                      <m:t>≥</m:t>
                    </m:r>
                    <m:r>
                      <a:rPr lang="en-US" b="1" i="1" smtClean="0">
                        <a:latin typeface="Cambria Math"/>
                        <a:ea typeface="Cambria Math"/>
                      </a:rPr>
                      <m:t>𝟎</m:t>
                    </m:r>
                  </m:oMath>
                </a14:m>
                <a:endParaRPr lang="en-US" b="1" dirty="0" smtClean="0"/>
              </a:p>
              <a:p>
                <a:pPr lvl="1"/>
                <a:r>
                  <a:rPr lang="en-US" dirty="0" smtClean="0"/>
                  <a:t>Assume the m rows of A are linearly independent and x has dimension m.</a:t>
                </a:r>
              </a:p>
              <a:p>
                <a:r>
                  <a:rPr lang="en-US" dirty="0" smtClean="0"/>
                  <a:t>Definition</a:t>
                </a:r>
              </a:p>
              <a:p>
                <a:pPr lvl="1"/>
                <a:r>
                  <a:rPr lang="en-US" dirty="0" smtClean="0"/>
                  <a:t>A </a:t>
                </a:r>
                <a:r>
                  <a:rPr lang="en-US" i="1" dirty="0" smtClean="0"/>
                  <a:t>basis</a:t>
                </a:r>
                <a:r>
                  <a:rPr lang="en-US" dirty="0" smtClean="0"/>
                  <a:t> of A is a linearly independent collection of the columns of </a:t>
                </a:r>
                <a14:m>
                  <m:oMath xmlns:m="http://schemas.openxmlformats.org/officeDocument/2006/math">
                    <m:r>
                      <a:rPr lang="en-US" i="1" smtClean="0">
                        <a:latin typeface="Cambria Math"/>
                        <a:ea typeface="Cambria Math"/>
                      </a:rPr>
                      <m:t>ℬ</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𝐴</m:t>
                        </m:r>
                      </m:e>
                      <m:sub>
                        <m:sSub>
                          <m:sSubPr>
                            <m:ctrlPr>
                              <a:rPr lang="en-US" b="0" i="1" smtClean="0">
                                <a:latin typeface="Cambria Math"/>
                                <a:ea typeface="Cambria Math"/>
                              </a:rPr>
                            </m:ctrlPr>
                          </m:sSubPr>
                          <m:e>
                            <m:r>
                              <a:rPr lang="en-US" b="0" i="1" smtClean="0">
                                <a:latin typeface="Cambria Math"/>
                                <a:ea typeface="Cambria Math"/>
                              </a:rPr>
                              <m:t>𝑗</m:t>
                            </m:r>
                          </m:e>
                          <m:sub>
                            <m:r>
                              <a:rPr lang="en-US" b="0" i="1" smtClean="0">
                                <a:latin typeface="Cambria Math"/>
                                <a:ea typeface="Cambria Math"/>
                              </a:rPr>
                              <m:t>1</m:t>
                            </m:r>
                          </m:sub>
                        </m:sSub>
                      </m:sub>
                    </m:sSub>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𝐴</m:t>
                        </m:r>
                      </m:e>
                      <m:sub>
                        <m:sSub>
                          <m:sSubPr>
                            <m:ctrlPr>
                              <a:rPr lang="en-US" i="1">
                                <a:latin typeface="Cambria Math"/>
                                <a:ea typeface="Cambria Math"/>
                              </a:rPr>
                            </m:ctrlPr>
                          </m:sSubPr>
                          <m:e>
                            <m:r>
                              <a:rPr lang="en-US" i="1">
                                <a:latin typeface="Cambria Math"/>
                                <a:ea typeface="Cambria Math"/>
                              </a:rPr>
                              <m:t>𝑗</m:t>
                            </m:r>
                          </m:e>
                          <m:sub>
                            <m:r>
                              <a:rPr lang="en-US" b="0" i="1" smtClean="0">
                                <a:latin typeface="Cambria Math"/>
                                <a:ea typeface="Cambria Math"/>
                              </a:rPr>
                              <m:t>2</m:t>
                            </m:r>
                          </m:sub>
                        </m:sSub>
                      </m:sub>
                    </m:sSub>
                  </m:oMath>
                </a14:m>
                <a:r>
                  <a:rPr lang="en-US" dirty="0" smtClean="0"/>
                  <a:t>,…,</a:t>
                </a:r>
                <a:r>
                  <a:rPr lang="en-US" dirty="0">
                    <a:ea typeface="Cambria Math"/>
                  </a:rPr>
                  <a:t> </a:t>
                </a:r>
                <a14:m>
                  <m:oMath xmlns:m="http://schemas.openxmlformats.org/officeDocument/2006/math">
                    <m:sSub>
                      <m:sSubPr>
                        <m:ctrlPr>
                          <a:rPr lang="en-US" i="1" smtClean="0">
                            <a:latin typeface="Cambria Math"/>
                            <a:ea typeface="Cambria Math"/>
                          </a:rPr>
                        </m:ctrlPr>
                      </m:sSubPr>
                      <m:e>
                        <m:r>
                          <a:rPr lang="en-US" i="1">
                            <a:latin typeface="Cambria Math"/>
                            <a:ea typeface="Cambria Math"/>
                          </a:rPr>
                          <m:t>𝐴</m:t>
                        </m:r>
                      </m:e>
                      <m:sub>
                        <m:sSub>
                          <m:sSubPr>
                            <m:ctrlPr>
                              <a:rPr lang="en-US" i="1">
                                <a:latin typeface="Cambria Math"/>
                                <a:ea typeface="Cambria Math"/>
                              </a:rPr>
                            </m:ctrlPr>
                          </m:sSubPr>
                          <m:e>
                            <m:r>
                              <a:rPr lang="en-US" i="1">
                                <a:latin typeface="Cambria Math"/>
                                <a:ea typeface="Cambria Math"/>
                              </a:rPr>
                              <m:t>𝑗</m:t>
                            </m:r>
                          </m:e>
                          <m:sub>
                            <m:r>
                              <a:rPr lang="en-US" b="0" i="1" smtClean="0">
                                <a:latin typeface="Cambria Math"/>
                                <a:ea typeface="Cambria Math"/>
                              </a:rPr>
                              <m:t>𝑚</m:t>
                            </m:r>
                          </m:sub>
                        </m:sSub>
                      </m:sub>
                    </m:sSub>
                  </m:oMath>
                </a14:m>
                <a:r>
                  <a:rPr lang="en-US" dirty="0" smtClean="0"/>
                  <a:t>}.  </a:t>
                </a:r>
              </a:p>
              <a:p>
                <a:pPr lvl="1"/>
                <a:r>
                  <a:rPr lang="en-US" dirty="0" smtClean="0"/>
                  <a:t>Choose a basis and use it to form a matrix B</a:t>
                </a:r>
              </a:p>
              <a:p>
                <a:pPr lvl="1"/>
                <a:r>
                  <a:rPr lang="en-US" dirty="0" smtClean="0"/>
                  <a:t>Set all components of x not corresponding to a column in B to zero</a:t>
                </a:r>
              </a:p>
              <a:p>
                <a:pPr lvl="1"/>
                <a:r>
                  <a:rPr lang="en-US" dirty="0" smtClean="0"/>
                  <a:t>Let </a:t>
                </a:r>
                <a14:m>
                  <m:oMath xmlns:m="http://schemas.openxmlformats.org/officeDocument/2006/math">
                    <m:sSub>
                      <m:sSubPr>
                        <m:ctrlPr>
                          <a:rPr lang="en-US" i="1" smtClean="0">
                            <a:latin typeface="Cambria Math"/>
                          </a:rPr>
                        </m:ctrlPr>
                      </m:sSubPr>
                      <m:e>
                        <m:r>
                          <a:rPr lang="en-US" b="0" i="1" smtClean="0">
                            <a:latin typeface="Cambria Math"/>
                          </a:rPr>
                          <m:t>𝑥</m:t>
                        </m:r>
                      </m:e>
                      <m:sub>
                        <m:sSub>
                          <m:sSubPr>
                            <m:ctrlPr>
                              <a:rPr lang="en-US" i="1" smtClean="0">
                                <a:latin typeface="Cambria Math"/>
                              </a:rPr>
                            </m:ctrlPr>
                          </m:sSubPr>
                          <m:e>
                            <m:r>
                              <a:rPr lang="en-US" b="0" i="1" smtClean="0">
                                <a:latin typeface="Cambria Math"/>
                              </a:rPr>
                              <m:t>𝑗</m:t>
                            </m:r>
                          </m:e>
                          <m:sub>
                            <m:r>
                              <a:rPr lang="en-US" b="0" i="1" smtClean="0">
                                <a:latin typeface="Cambria Math"/>
                              </a:rPr>
                              <m:t>𝑘</m:t>
                            </m:r>
                          </m:sub>
                        </m:sSub>
                      </m:sub>
                    </m:sSub>
                  </m:oMath>
                </a14:m>
                <a:r>
                  <a:rPr lang="en-US" dirty="0" smtClean="0"/>
                  <a:t>equal the </a:t>
                </a:r>
                <a:r>
                  <a:rPr lang="en-US" dirty="0" err="1" smtClean="0"/>
                  <a:t>kth</a:t>
                </a:r>
                <a:r>
                  <a:rPr lang="en-US" dirty="0" smtClean="0"/>
                  <a:t> component of </a:t>
                </a:r>
                <a14:m>
                  <m:oMath xmlns:m="http://schemas.openxmlformats.org/officeDocument/2006/math">
                    <m:sSup>
                      <m:sSupPr>
                        <m:ctrlPr>
                          <a:rPr lang="en-US" i="1" smtClean="0">
                            <a:latin typeface="Cambria Math"/>
                          </a:rPr>
                        </m:ctrlPr>
                      </m:sSupPr>
                      <m:e>
                        <m:r>
                          <a:rPr lang="en-US" b="1" i="1" smtClean="0">
                            <a:latin typeface="Cambria Math"/>
                          </a:rPr>
                          <m:t>𝑩</m:t>
                        </m:r>
                      </m:e>
                      <m:sup>
                        <m:r>
                          <a:rPr lang="en-US" b="0" i="1" smtClean="0">
                            <a:latin typeface="Cambria Math"/>
                          </a:rPr>
                          <m:t>−1</m:t>
                        </m:r>
                      </m:sup>
                    </m:sSup>
                    <m:r>
                      <a:rPr lang="en-US" b="1" i="1" smtClean="0">
                        <a:latin typeface="Cambria Math"/>
                      </a:rPr>
                      <m:t>𝒃</m:t>
                    </m:r>
                  </m:oMath>
                </a14:m>
                <a:endParaRPr lang="en-US" b="1" dirty="0" smtClean="0"/>
              </a:p>
              <a:p>
                <a:pPr lvl="1"/>
                <a:r>
                  <a:rPr lang="en-US" dirty="0" smtClean="0"/>
                  <a:t>This will be called a </a:t>
                </a:r>
                <a:r>
                  <a:rPr lang="en-US" i="1" dirty="0" smtClean="0"/>
                  <a:t>basic solution</a:t>
                </a:r>
                <a:r>
                  <a:rPr lang="en-US" dirty="0" smtClean="0"/>
                  <a:t>, it may not be feasible.</a:t>
                </a:r>
                <a:endParaRPr lang="en-US" dirty="0"/>
              </a:p>
              <a:p>
                <a:pPr lvl="1"/>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2"/>
                <a:stretch>
                  <a:fillRect l="-1185" t="-1875" r="-1630" b="-875"/>
                </a:stretch>
              </a:blipFill>
            </p:spPr>
            <p:txBody>
              <a:bodyPr/>
              <a:lstStyle/>
              <a:p>
                <a:r>
                  <a:rPr lang="en-US">
                    <a:noFill/>
                  </a:rPr>
                  <a:t> </a:t>
                </a:r>
              </a:p>
            </p:txBody>
          </p:sp>
        </mc:Fallback>
      </mc:AlternateContent>
    </p:spTree>
    <p:extLst>
      <p:ext uri="{BB962C8B-B14F-4D97-AF65-F5344CB8AC3E}">
        <p14:creationId xmlns:p14="http://schemas.microsoft.com/office/powerpoint/2010/main" val="251214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Inequality system</a:t>
            </a:r>
          </a:p>
          <a:p>
            <a:pPr marL="0" indent="0">
              <a:buNone/>
            </a:pPr>
            <a:endParaRPr lang="en-US" dirty="0" smtClean="0"/>
          </a:p>
          <a:p>
            <a:r>
              <a:rPr lang="en-US" dirty="0" smtClean="0"/>
              <a:t>Add slack variables to get equality constraints</a:t>
            </a:r>
          </a:p>
          <a:p>
            <a:endParaRPr lang="en-US" dirty="0"/>
          </a:p>
          <a:p>
            <a:pPr marL="0" indent="0">
              <a:buNone/>
            </a:pPr>
            <a:endParaRPr lang="en-US" dirty="0"/>
          </a:p>
          <a:p>
            <a:r>
              <a:rPr lang="en-US" dirty="0" smtClean="0"/>
              <a:t>Look at 3 x 5 matrix representing this system</a:t>
            </a:r>
          </a:p>
          <a:p>
            <a:pPr lvl="1"/>
            <a:r>
              <a:rPr lang="en-US" dirty="0" smtClean="0"/>
              <a:t>(5 choose 3) = 10 potential “basis”</a:t>
            </a:r>
          </a:p>
          <a:p>
            <a:pPr lvl="1"/>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42968453"/>
              </p:ext>
            </p:extLst>
          </p:nvPr>
        </p:nvGraphicFramePr>
        <p:xfrm>
          <a:off x="4953000" y="1447800"/>
          <a:ext cx="1905000" cy="1318846"/>
        </p:xfrm>
        <a:graphic>
          <a:graphicData uri="http://schemas.openxmlformats.org/presentationml/2006/ole">
            <mc:AlternateContent xmlns:mc="http://schemas.openxmlformats.org/markup-compatibility/2006">
              <mc:Choice xmlns:v="urn:schemas-microsoft-com:vml" Requires="v">
                <p:oleObj spid="_x0000_s1097" name="Equation" r:id="rId3" imgW="990360" imgH="685800" progId="Equation.DSMT4">
                  <p:embed/>
                </p:oleObj>
              </mc:Choice>
              <mc:Fallback>
                <p:oleObj name="Equation" r:id="rId3" imgW="990360" imgH="685800" progId="Equation.DSMT4">
                  <p:embed/>
                  <p:pic>
                    <p:nvPicPr>
                      <p:cNvPr id="0" name=""/>
                      <p:cNvPicPr/>
                      <p:nvPr/>
                    </p:nvPicPr>
                    <p:blipFill>
                      <a:blip r:embed="rId4"/>
                      <a:stretch>
                        <a:fillRect/>
                      </a:stretch>
                    </p:blipFill>
                    <p:spPr>
                      <a:xfrm>
                        <a:off x="4953000" y="1447800"/>
                        <a:ext cx="1905000" cy="131884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54566110"/>
              </p:ext>
            </p:extLst>
          </p:nvPr>
        </p:nvGraphicFramePr>
        <p:xfrm>
          <a:off x="4648200" y="3352800"/>
          <a:ext cx="2514600" cy="1371600"/>
        </p:xfrm>
        <a:graphic>
          <a:graphicData uri="http://schemas.openxmlformats.org/presentationml/2006/ole">
            <mc:AlternateContent xmlns:mc="http://schemas.openxmlformats.org/markup-compatibility/2006">
              <mc:Choice xmlns:v="urn:schemas-microsoft-com:vml" Requires="v">
                <p:oleObj spid="_x0000_s1098" name="Equation" r:id="rId5" imgW="1257120" imgH="685800" progId="Equation.DSMT4">
                  <p:embed/>
                </p:oleObj>
              </mc:Choice>
              <mc:Fallback>
                <p:oleObj name="Equation" r:id="rId5" imgW="1257120" imgH="685800" progId="Equation.DSMT4">
                  <p:embed/>
                  <p:pic>
                    <p:nvPicPr>
                      <p:cNvPr id="0" name=""/>
                      <p:cNvPicPr/>
                      <p:nvPr/>
                    </p:nvPicPr>
                    <p:blipFill>
                      <a:blip r:embed="rId6"/>
                      <a:stretch>
                        <a:fillRect/>
                      </a:stretch>
                    </p:blipFill>
                    <p:spPr>
                      <a:xfrm>
                        <a:off x="4648200" y="3352800"/>
                        <a:ext cx="2514600" cy="1371600"/>
                      </a:xfrm>
                      <a:prstGeom prst="rect">
                        <a:avLst/>
                      </a:prstGeom>
                    </p:spPr>
                  </p:pic>
                </p:oleObj>
              </mc:Fallback>
            </mc:AlternateContent>
          </a:graphicData>
        </a:graphic>
      </p:graphicFrame>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661" y="5562600"/>
            <a:ext cx="375833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027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a:t>
            </a:r>
            <a:endParaRPr lang="en-US" dirty="0"/>
          </a:p>
        </p:txBody>
      </p:sp>
      <p:sp>
        <p:nvSpPr>
          <p:cNvPr id="3" name="Content Placeholder 2"/>
          <p:cNvSpPr>
            <a:spLocks noGrp="1"/>
          </p:cNvSpPr>
          <p:nvPr>
            <p:ph idx="1"/>
          </p:nvPr>
        </p:nvSpPr>
        <p:spPr>
          <a:xfrm>
            <a:off x="457200" y="1600201"/>
            <a:ext cx="8229600" cy="838200"/>
          </a:xfrm>
        </p:spPr>
        <p:txBody>
          <a:bodyPr/>
          <a:lstStyle/>
          <a:p>
            <a:r>
              <a:rPr lang="en-US" dirty="0" smtClean="0"/>
              <a:t>Not all basic solutions are feasible!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1257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38424"/>
            <a:ext cx="12858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5079206" y="3276600"/>
            <a:ext cx="940594" cy="2438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757738" y="5689980"/>
            <a:ext cx="642937" cy="5584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38250" y="5715001"/>
            <a:ext cx="4162425" cy="6857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757738" y="3886200"/>
            <a:ext cx="1185862" cy="18288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33364" y="5827931"/>
            <a:ext cx="2209800" cy="646331"/>
          </a:xfrm>
          <a:prstGeom prst="rect">
            <a:avLst/>
          </a:prstGeom>
          <a:noFill/>
        </p:spPr>
        <p:txBody>
          <a:bodyPr wrap="square" rtlCol="0">
            <a:spAutoFit/>
          </a:bodyPr>
          <a:lstStyle/>
          <a:p>
            <a:r>
              <a:rPr lang="en-US" dirty="0" smtClean="0"/>
              <a:t>These five are not feasible. Why?</a:t>
            </a:r>
            <a:endParaRPr lang="en-US" dirty="0"/>
          </a:p>
        </p:txBody>
      </p:sp>
      <p:cxnSp>
        <p:nvCxnSpPr>
          <p:cNvPr id="23" name="Straight Arrow Connector 22"/>
          <p:cNvCxnSpPr/>
          <p:nvPr/>
        </p:nvCxnSpPr>
        <p:spPr>
          <a:xfrm flipH="1" flipV="1">
            <a:off x="4800600" y="5257800"/>
            <a:ext cx="642937" cy="5584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482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a:t>
            </a:r>
            <a:endParaRPr lang="en-US" dirty="0"/>
          </a:p>
        </p:txBody>
      </p:sp>
      <p:sp>
        <p:nvSpPr>
          <p:cNvPr id="3" name="Content Placeholder 2"/>
          <p:cNvSpPr>
            <a:spLocks noGrp="1"/>
          </p:cNvSpPr>
          <p:nvPr>
            <p:ph idx="1"/>
          </p:nvPr>
        </p:nvSpPr>
        <p:spPr/>
        <p:txBody>
          <a:bodyPr/>
          <a:lstStyle/>
          <a:p>
            <a:r>
              <a:rPr lang="en-US" dirty="0" smtClean="0"/>
              <a:t>Compute cost at all feasible solutions</a:t>
            </a:r>
          </a:p>
          <a:p>
            <a:pPr lvl="1"/>
            <a:r>
              <a:rPr lang="en-US" dirty="0" smtClean="0"/>
              <a:t>Take minimum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0"/>
            <a:ext cx="4191000" cy="267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105400"/>
            <a:ext cx="34956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866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Potential Polytope Vertices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Simplest Node Link Capacitated Allocation Problem</a:t>
            </a:r>
          </a:p>
          <a:p>
            <a:pPr lvl="1"/>
            <a:r>
              <a:rPr lang="en-US" dirty="0" smtClean="0"/>
              <a:t>3 nodes, 6 links, 6 demands</a:t>
            </a:r>
          </a:p>
          <a:p>
            <a:pPr lvl="1"/>
            <a:r>
              <a:rPr lang="en-US" dirty="0" smtClean="0"/>
              <a:t>36 </a:t>
            </a:r>
            <a:r>
              <a:rPr lang="en-US" dirty="0"/>
              <a:t>link flow variables (6 links, 6 demands)</a:t>
            </a:r>
          </a:p>
          <a:p>
            <a:pPr lvl="1"/>
            <a:r>
              <a:rPr lang="en-US" dirty="0" smtClean="0"/>
              <a:t>6 Link </a:t>
            </a:r>
            <a:r>
              <a:rPr lang="en-US" dirty="0"/>
              <a:t>capacity constraints: </a:t>
            </a:r>
            <a:r>
              <a:rPr lang="en-US" dirty="0" smtClean="0"/>
              <a:t> add in 6 slack variables</a:t>
            </a:r>
            <a:endParaRPr lang="en-US" dirty="0"/>
          </a:p>
          <a:p>
            <a:pPr lvl="1"/>
            <a:r>
              <a:rPr lang="en-US" dirty="0"/>
              <a:t>Node conservation (balance) constraints: 18 (3 nodes, 6 demands</a:t>
            </a:r>
            <a:r>
              <a:rPr lang="en-US" dirty="0" smtClean="0"/>
              <a:t>)</a:t>
            </a:r>
          </a:p>
          <a:p>
            <a:pPr lvl="1"/>
            <a:r>
              <a:rPr lang="en-US" dirty="0" smtClean="0"/>
              <a:t>Total 42 variables, 24 constraints </a:t>
            </a:r>
            <a:r>
              <a:rPr lang="en-US" dirty="0" smtClean="0">
                <a:sym typeface="Wingdings" panose="05000000000000000000" pitchFamily="2" charset="2"/>
              </a:rPr>
              <a:t>42 choose 24 potential vertices to </a:t>
            </a:r>
            <a:r>
              <a:rPr lang="en-US" dirty="0">
                <a:sym typeface="Wingdings" panose="05000000000000000000" pitchFamily="2" charset="2"/>
              </a:rPr>
              <a:t>be </a:t>
            </a:r>
            <a:r>
              <a:rPr lang="en-US" dirty="0" smtClean="0">
                <a:sym typeface="Wingdings" panose="05000000000000000000" pitchFamily="2" charset="2"/>
              </a:rPr>
              <a:t>examined = 353,697,121,050</a:t>
            </a:r>
          </a:p>
          <a:p>
            <a:r>
              <a:rPr lang="en-US" dirty="0" smtClean="0">
                <a:sym typeface="Wingdings" panose="05000000000000000000" pitchFamily="2" charset="2"/>
              </a:rPr>
              <a:t>Can’t just iterate over all polytope vertices</a:t>
            </a:r>
          </a:p>
          <a:p>
            <a:pPr lvl="1"/>
            <a:endParaRPr lang="en-US" dirty="0">
              <a:sym typeface="Wingdings" panose="05000000000000000000" pitchFamily="2" charset="2"/>
            </a:endParaRPr>
          </a:p>
          <a:p>
            <a:pPr lvl="1"/>
            <a:endParaRPr lang="en-US" dirty="0"/>
          </a:p>
          <a:p>
            <a:pPr lvl="1"/>
            <a:endParaRPr lang="en-US" dirty="0"/>
          </a:p>
        </p:txBody>
      </p:sp>
    </p:spTree>
    <p:extLst>
      <p:ext uri="{BB962C8B-B14F-4D97-AF65-F5344CB8AC3E}">
        <p14:creationId xmlns:p14="http://schemas.microsoft.com/office/powerpoint/2010/main" val="1848475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Simplex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To solve</a:t>
                </a:r>
              </a:p>
              <a:p>
                <a:pPr lvl="1"/>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min</m:t>
                            </m:r>
                          </m:e>
                          <m:lim>
                            <m:r>
                              <a:rPr lang="en-US" i="1">
                                <a:latin typeface="Cambria Math"/>
                              </a:rPr>
                              <m:t>𝑥</m:t>
                            </m:r>
                          </m:lim>
                        </m:limLow>
                      </m:fName>
                      <m:e>
                        <m:d>
                          <m:dPr>
                            <m:begChr m:val="{"/>
                            <m:endChr m:val="}"/>
                            <m:ctrlPr>
                              <a:rPr lang="en-US" i="1">
                                <a:latin typeface="Cambria Math"/>
                              </a:rPr>
                            </m:ctrlPr>
                          </m:dPr>
                          <m:e>
                            <m:sSup>
                              <m:sSupPr>
                                <m:ctrlPr>
                                  <a:rPr lang="en-US" i="1">
                                    <a:latin typeface="Cambria Math"/>
                                  </a:rPr>
                                </m:ctrlPr>
                              </m:sSupPr>
                              <m:e>
                                <m:r>
                                  <a:rPr lang="en-US" b="1" i="1">
                                    <a:latin typeface="Cambria Math"/>
                                  </a:rPr>
                                  <m:t>𝒄</m:t>
                                </m:r>
                              </m:e>
                              <m:sup>
                                <m:r>
                                  <a:rPr lang="en-US" i="1">
                                    <a:latin typeface="Cambria Math"/>
                                  </a:rPr>
                                  <m:t>𝑇</m:t>
                                </m:r>
                              </m:sup>
                            </m:sSup>
                            <m:r>
                              <a:rPr lang="en-US" b="1" i="1">
                                <a:latin typeface="Cambria Math"/>
                              </a:rPr>
                              <m:t>𝒙</m:t>
                            </m:r>
                            <m:r>
                              <a:rPr lang="en-US" i="1">
                                <a:latin typeface="Cambria Math"/>
                              </a:rPr>
                              <m:t>:</m:t>
                            </m:r>
                            <m:r>
                              <a:rPr lang="en-US" b="1" i="1">
                                <a:latin typeface="Cambria Math"/>
                              </a:rPr>
                              <m:t>𝑨𝒙</m:t>
                            </m:r>
                            <m:r>
                              <a:rPr lang="en-US" i="1">
                                <a:latin typeface="Cambria Math"/>
                                <a:ea typeface="Cambria Math"/>
                              </a:rPr>
                              <m:t>≤</m:t>
                            </m:r>
                            <m:r>
                              <a:rPr lang="en-US" b="1" i="1">
                                <a:latin typeface="Cambria Math"/>
                                <a:ea typeface="Cambria Math"/>
                              </a:rPr>
                              <m:t>𝒃</m:t>
                            </m:r>
                          </m:e>
                        </m:d>
                      </m:e>
                    </m:func>
                  </m:oMath>
                </a14:m>
                <a:endParaRPr lang="en-US" dirty="0" smtClean="0"/>
              </a:p>
              <a:p>
                <a:r>
                  <a:rPr lang="en-US" dirty="0" smtClean="0"/>
                  <a:t>Find a basic feasible solution (BFS)</a:t>
                </a:r>
              </a:p>
              <a:p>
                <a:pPr lvl="1"/>
                <a:r>
                  <a:rPr lang="en-US" dirty="0" smtClean="0"/>
                  <a:t>There are some common tricks to speed this up</a:t>
                </a:r>
              </a:p>
              <a:p>
                <a:r>
                  <a:rPr lang="en-US" dirty="0" smtClean="0"/>
                  <a:t>From that initial BFS </a:t>
                </a:r>
              </a:p>
              <a:p>
                <a:pPr lvl="1"/>
                <a:r>
                  <a:rPr lang="en-US" dirty="0" smtClean="0"/>
                  <a:t>Use the cost vector information to efficiently take us to another improved BFS (or stop if we are optimal).</a:t>
                </a:r>
              </a:p>
              <a:p>
                <a:r>
                  <a:rPr lang="en-US" dirty="0" smtClean="0"/>
                  <a:t>Works very well in practice</a:t>
                </a:r>
              </a:p>
              <a:p>
                <a:pPr lvl="1"/>
                <a:r>
                  <a:rPr lang="en-US" dirty="0" smtClean="0"/>
                  <a:t>See P&amp;M section 5.1.3</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a:stretch>
              </a:blipFill>
            </p:spPr>
            <p:txBody>
              <a:bodyPr/>
              <a:lstStyle/>
              <a:p>
                <a:r>
                  <a:rPr lang="en-US">
                    <a:noFill/>
                  </a:rPr>
                  <a:t> </a:t>
                </a:r>
              </a:p>
            </p:txBody>
          </p:sp>
        </mc:Fallback>
      </mc:AlternateContent>
    </p:spTree>
    <p:extLst>
      <p:ext uri="{BB962C8B-B14F-4D97-AF65-F5344CB8AC3E}">
        <p14:creationId xmlns:p14="http://schemas.microsoft.com/office/powerpoint/2010/main" val="67071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programming (LP) I</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Many optimization problems can be formulated exactly or approximately as LP problems. LP problems are also used in the solution of many much harder optimization problems</a:t>
            </a:r>
          </a:p>
          <a:p>
            <a:r>
              <a:rPr lang="en-US" dirty="0" smtClean="0"/>
              <a:t>Some well known LP Software</a:t>
            </a:r>
          </a:p>
          <a:p>
            <a:pPr lvl="1"/>
            <a:r>
              <a:rPr lang="en-US" b="1" dirty="0" err="1" smtClean="0"/>
              <a:t>lp_solve</a:t>
            </a:r>
            <a:r>
              <a:rPr lang="en-US" dirty="0" smtClean="0"/>
              <a:t> </a:t>
            </a:r>
            <a:r>
              <a:rPr lang="en-US" dirty="0"/>
              <a:t>(</a:t>
            </a:r>
            <a:r>
              <a:rPr lang="en-US" dirty="0">
                <a:hlinkClick r:id="rId2"/>
              </a:rPr>
              <a:t>http://lpsolve.sourceforge.net/5.5</a:t>
            </a:r>
            <a:r>
              <a:rPr lang="en-US" dirty="0" smtClean="0">
                <a:hlinkClick r:id="rId2"/>
              </a:rPr>
              <a:t>/</a:t>
            </a:r>
            <a:r>
              <a:rPr lang="en-US" dirty="0" smtClean="0"/>
              <a:t>) </a:t>
            </a:r>
          </a:p>
          <a:p>
            <a:pPr lvl="1"/>
            <a:r>
              <a:rPr lang="en-US" b="1" dirty="0"/>
              <a:t>CLP</a:t>
            </a:r>
            <a:r>
              <a:rPr lang="en-US" dirty="0"/>
              <a:t> (</a:t>
            </a:r>
            <a:r>
              <a:rPr lang="en-US" dirty="0">
                <a:hlinkClick r:id="rId3"/>
              </a:rPr>
              <a:t>https://</a:t>
            </a:r>
            <a:r>
              <a:rPr lang="en-US" dirty="0" smtClean="0">
                <a:hlinkClick r:id="rId3"/>
              </a:rPr>
              <a:t>projects.coin-or.org/Clp</a:t>
            </a:r>
            <a:r>
              <a:rPr lang="en-US" dirty="0" smtClean="0"/>
              <a:t>) Part of the COIN-OR project</a:t>
            </a:r>
          </a:p>
          <a:p>
            <a:pPr lvl="1"/>
            <a:r>
              <a:rPr lang="en-US" dirty="0">
                <a:hlinkClick r:id="rId4"/>
              </a:rPr>
              <a:t>GLPK </a:t>
            </a:r>
            <a:r>
              <a:rPr lang="en-US" dirty="0"/>
              <a:t>(GNU Linear Programming Kit)</a:t>
            </a:r>
            <a:endParaRPr lang="en-US" dirty="0" smtClean="0"/>
          </a:p>
          <a:p>
            <a:pPr lvl="1"/>
            <a:r>
              <a:rPr lang="en-US" dirty="0" smtClean="0">
                <a:hlinkClick r:id="rId5"/>
              </a:rPr>
              <a:t>CPLEX </a:t>
            </a:r>
            <a:r>
              <a:rPr lang="en-US" dirty="0" smtClean="0"/>
              <a:t>(now part of IBM, </a:t>
            </a:r>
            <a:r>
              <a:rPr lang="en-US" dirty="0" smtClean="0">
                <a:solidFill>
                  <a:srgbClr val="C00000"/>
                </a:solidFill>
              </a:rPr>
              <a:t>commercial</a:t>
            </a:r>
            <a:r>
              <a:rPr lang="en-US" dirty="0" smtClean="0"/>
              <a:t>)</a:t>
            </a:r>
          </a:p>
        </p:txBody>
      </p:sp>
    </p:spTree>
    <p:extLst>
      <p:ext uri="{BB962C8B-B14F-4D97-AF65-F5344CB8AC3E}">
        <p14:creationId xmlns:p14="http://schemas.microsoft.com/office/powerpoint/2010/main" val="81560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programming (LP) II</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Optimization Specific Languages</a:t>
            </a:r>
          </a:p>
          <a:p>
            <a:pPr lvl="1"/>
            <a:r>
              <a:rPr lang="en-US" dirty="0"/>
              <a:t>AMPL -- A Modeling </a:t>
            </a:r>
            <a:r>
              <a:rPr lang="en-US" dirty="0" smtClean="0"/>
              <a:t>Language for </a:t>
            </a:r>
            <a:r>
              <a:rPr lang="en-US" dirty="0"/>
              <a:t>Mathematical Programming (</a:t>
            </a:r>
            <a:r>
              <a:rPr lang="en-US" dirty="0">
                <a:hlinkClick r:id="rId2"/>
              </a:rPr>
              <a:t>http://www.ampl.com</a:t>
            </a:r>
            <a:r>
              <a:rPr lang="en-US" dirty="0" smtClean="0">
                <a:hlinkClick r:id="rId2"/>
              </a:rPr>
              <a:t>/</a:t>
            </a:r>
            <a:r>
              <a:rPr lang="en-US" dirty="0" smtClean="0"/>
              <a:t>)</a:t>
            </a:r>
          </a:p>
          <a:p>
            <a:pPr lvl="1"/>
            <a:r>
              <a:rPr lang="en-US" i="1" dirty="0"/>
              <a:t>GNU </a:t>
            </a:r>
            <a:r>
              <a:rPr lang="en-US" i="1" dirty="0" err="1"/>
              <a:t>MathProg</a:t>
            </a:r>
            <a:r>
              <a:rPr lang="en-US" i="1" dirty="0"/>
              <a:t> modeling language</a:t>
            </a:r>
            <a:r>
              <a:rPr lang="en-US" dirty="0"/>
              <a:t>, which is a subset of the AMPL language</a:t>
            </a:r>
            <a:endParaRPr lang="en-US" dirty="0" smtClean="0"/>
          </a:p>
          <a:p>
            <a:r>
              <a:rPr lang="en-US" dirty="0" smtClean="0"/>
              <a:t>Well known LP file formats</a:t>
            </a:r>
          </a:p>
          <a:p>
            <a:pPr lvl="1"/>
            <a:r>
              <a:rPr lang="en-US" dirty="0" smtClean="0"/>
              <a:t>“The </a:t>
            </a:r>
            <a:r>
              <a:rPr lang="en-US" dirty="0"/>
              <a:t>CPLEX LP file format provides a facility for entering a problem in a natural, algebraic LP formulation from the </a:t>
            </a:r>
            <a:r>
              <a:rPr lang="en-US" dirty="0" smtClean="0"/>
              <a:t>keyboard.” To read this type of file with </a:t>
            </a:r>
            <a:r>
              <a:rPr lang="en-US" dirty="0" err="1" smtClean="0"/>
              <a:t>lp_solve</a:t>
            </a:r>
            <a:r>
              <a:rPr lang="en-US" dirty="0" smtClean="0"/>
              <a:t> IDE rename to use an .</a:t>
            </a:r>
            <a:r>
              <a:rPr lang="en-US" dirty="0" err="1" smtClean="0"/>
              <a:t>lpt</a:t>
            </a:r>
            <a:r>
              <a:rPr lang="en-US" dirty="0" smtClean="0"/>
              <a:t> extension. </a:t>
            </a:r>
          </a:p>
          <a:p>
            <a:pPr lvl="1"/>
            <a:r>
              <a:rPr lang="en-US" dirty="0" smtClean="0"/>
              <a:t>“MPS </a:t>
            </a:r>
            <a:r>
              <a:rPr lang="en-US" dirty="0"/>
              <a:t>is an old format, so it is set up as though you were using punch cards. Fields start in column 2, 5, 15, 25, 40 and 50. Sections of an MPS file are marked by so-called header cards, which are distinguished by their starting in column 1. Although it is typical to use upper-case throughout the file (like I said, MPS has long historical roots), many MPS-readers will accept mixed-case for anything except the header cards, and some allow mixed-case anywhere</a:t>
            </a:r>
            <a:r>
              <a:rPr lang="en-US" dirty="0" smtClean="0"/>
              <a:t>.”</a:t>
            </a:r>
          </a:p>
          <a:p>
            <a:pPr lvl="1"/>
            <a:r>
              <a:rPr lang="en-US" dirty="0"/>
              <a:t>From </a:t>
            </a:r>
            <a:r>
              <a:rPr lang="en-US" dirty="0">
                <a:hlinkClick r:id="rId3"/>
              </a:rPr>
              <a:t>http://lpsolve.sourceforge.net/5.5</a:t>
            </a:r>
            <a:r>
              <a:rPr lang="en-US" dirty="0" smtClean="0">
                <a:hlinkClick r:id="rId3"/>
              </a:rPr>
              <a:t>/</a:t>
            </a:r>
            <a:r>
              <a:rPr lang="en-US" dirty="0" smtClean="0"/>
              <a:t> </a:t>
            </a:r>
          </a:p>
        </p:txBody>
      </p:sp>
    </p:spTree>
    <p:extLst>
      <p:ext uri="{BB962C8B-B14F-4D97-AF65-F5344CB8AC3E}">
        <p14:creationId xmlns:p14="http://schemas.microsoft.com/office/powerpoint/2010/main" val="86732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LP problem formulations</a:t>
            </a:r>
          </a:p>
          <a:p>
            <a:pPr lvl="1"/>
            <a:r>
              <a:rPr lang="en-US" dirty="0" smtClean="0"/>
              <a:t>A variety of different forms</a:t>
            </a:r>
          </a:p>
          <a:p>
            <a:r>
              <a:rPr lang="en-US" dirty="0" smtClean="0"/>
              <a:t>Convex Sets and Functions</a:t>
            </a:r>
          </a:p>
          <a:p>
            <a:pPr lvl="1"/>
            <a:r>
              <a:rPr lang="en-US" dirty="0" smtClean="0"/>
              <a:t>LP problems have both</a:t>
            </a:r>
          </a:p>
          <a:p>
            <a:r>
              <a:rPr lang="en-US" dirty="0" smtClean="0"/>
              <a:t>Linear Programming</a:t>
            </a:r>
          </a:p>
          <a:p>
            <a:pPr lvl="1"/>
            <a:r>
              <a:rPr lang="en-US" dirty="0" smtClean="0"/>
              <a:t>Polytopes and the Simplex Method</a:t>
            </a:r>
          </a:p>
          <a:p>
            <a:r>
              <a:rPr lang="en-US" dirty="0" smtClean="0"/>
              <a:t>Mixed Integer Programming</a:t>
            </a:r>
          </a:p>
          <a:p>
            <a:pPr lvl="1"/>
            <a:r>
              <a:rPr lang="en-US" dirty="0" smtClean="0"/>
              <a:t>Branch </a:t>
            </a:r>
            <a:r>
              <a:rPr lang="en-US" smtClean="0"/>
              <a:t>and Bound</a:t>
            </a:r>
            <a:endParaRPr lang="en-US" dirty="0" smtClean="0"/>
          </a:p>
          <a:p>
            <a:pPr lvl="1"/>
            <a:endParaRPr lang="en-US" dirty="0"/>
          </a:p>
        </p:txBody>
      </p:sp>
    </p:spTree>
    <p:extLst>
      <p:ext uri="{BB962C8B-B14F-4D97-AF65-F5344CB8AC3E}">
        <p14:creationId xmlns:p14="http://schemas.microsoft.com/office/powerpoint/2010/main" val="2572885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Issues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Simplex Method is not a Polynomial Time Algorithms (</a:t>
                </a:r>
                <a:r>
                  <a:rPr lang="en-US" i="1" dirty="0" smtClean="0"/>
                  <a:t>P&amp;S</a:t>
                </a:r>
                <a:r>
                  <a:rPr lang="en-US" dirty="0" smtClean="0"/>
                  <a:t> section 8.6)</a:t>
                </a:r>
              </a:p>
              <a:p>
                <a:pPr lvl="1"/>
                <a:r>
                  <a:rPr lang="en-US" dirty="0" smtClean="0"/>
                  <a:t>Theorem</a:t>
                </a:r>
              </a:p>
              <a:p>
                <a:pPr lvl="2"/>
                <a:r>
                  <a:rPr lang="en-US" dirty="0" smtClean="0"/>
                  <a:t>For every d &gt;1 there is an LP with 2d equations and 3d variables such that the simplex method may take </a:t>
                </a:r>
                <a14:m>
                  <m:oMath xmlns:m="http://schemas.openxmlformats.org/officeDocument/2006/math">
                    <m:sSup>
                      <m:sSupPr>
                        <m:ctrlPr>
                          <a:rPr lang="en-US" i="1" smtClean="0">
                            <a:latin typeface="Cambria Math"/>
                          </a:rPr>
                        </m:ctrlPr>
                      </m:sSupPr>
                      <m:e>
                        <m:r>
                          <a:rPr lang="en-US" b="0" i="1" smtClean="0">
                            <a:latin typeface="Cambria Math"/>
                          </a:rPr>
                          <m:t>2</m:t>
                        </m:r>
                      </m:e>
                      <m:sup>
                        <m:r>
                          <a:rPr lang="en-US" b="0" i="1" smtClean="0">
                            <a:latin typeface="Cambria Math"/>
                          </a:rPr>
                          <m:t>𝑑</m:t>
                        </m:r>
                      </m:sup>
                    </m:sSup>
                    <m:r>
                      <a:rPr lang="en-US" b="0" i="1" smtClean="0">
                        <a:latin typeface="Cambria Math"/>
                      </a:rPr>
                      <m:t>−1</m:t>
                    </m:r>
                  </m:oMath>
                </a14:m>
                <a:r>
                  <a:rPr lang="en-US" dirty="0" smtClean="0"/>
                  <a:t> iterations to find the optimum. </a:t>
                </a:r>
              </a:p>
              <a:p>
                <a:r>
                  <a:rPr lang="en-US" dirty="0" smtClean="0"/>
                  <a:t>More Theory</a:t>
                </a:r>
              </a:p>
              <a:p>
                <a:pPr lvl="1"/>
                <a:r>
                  <a:rPr lang="en-US" dirty="0" smtClean="0"/>
                  <a:t>In 1979 is was proven that a particular method for solving LPs was polynomial. However in practice the simplex method is much faster.</a:t>
                </a:r>
              </a:p>
              <a:p>
                <a:pPr lvl="1"/>
                <a:r>
                  <a:rPr lang="en-US" dirty="0" smtClean="0"/>
                  <a:t>In 1984 a new approach with polynomial time bounds was developed and appears competitive with the simplex method.	</a:t>
                </a:r>
              </a:p>
              <a:p>
                <a:r>
                  <a:rPr lang="en-US" dirty="0" smtClean="0"/>
                  <a:t>Practice</a:t>
                </a:r>
              </a:p>
              <a:p>
                <a:pPr lvl="1"/>
                <a:r>
                  <a:rPr lang="en-US" dirty="0" smtClean="0"/>
                  <a:t>Simplex and other solver types appear, some may be better than others on particular problems.</a:t>
                </a:r>
              </a:p>
              <a:p>
                <a:pPr lvl="1"/>
                <a:r>
                  <a:rPr lang="en-US" dirty="0" smtClean="0"/>
                  <a:t>Field continues to advance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815" t="-1939"/>
                </a:stretch>
              </a:blipFill>
            </p:spPr>
            <p:txBody>
              <a:bodyPr/>
              <a:lstStyle/>
              <a:p>
                <a:r>
                  <a:rPr lang="en-US">
                    <a:noFill/>
                  </a:rPr>
                  <a:t> </a:t>
                </a:r>
              </a:p>
            </p:txBody>
          </p:sp>
        </mc:Fallback>
      </mc:AlternateContent>
    </p:spTree>
    <p:extLst>
      <p:ext uri="{BB962C8B-B14F-4D97-AF65-F5344CB8AC3E}">
        <p14:creationId xmlns:p14="http://schemas.microsoft.com/office/powerpoint/2010/main" val="93781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a:t>
            </a:r>
            <a:r>
              <a:rPr lang="en-US" smtClean="0"/>
              <a:t>Integer Programming (MIP)</a:t>
            </a:r>
            <a:endParaRPr lang="en-US"/>
          </a:p>
        </p:txBody>
      </p:sp>
      <p:sp>
        <p:nvSpPr>
          <p:cNvPr id="3" name="Content Placeholder 2"/>
          <p:cNvSpPr>
            <a:spLocks noGrp="1"/>
          </p:cNvSpPr>
          <p:nvPr>
            <p:ph idx="1"/>
          </p:nvPr>
        </p:nvSpPr>
        <p:spPr/>
        <p:txBody>
          <a:bodyPr/>
          <a:lstStyle/>
          <a:p>
            <a:r>
              <a:rPr lang="en-US" dirty="0" smtClean="0"/>
              <a:t>Modular Dimensioning Problems</a:t>
            </a:r>
          </a:p>
          <a:p>
            <a:pPr lvl="1"/>
            <a:r>
              <a:rPr lang="en-US" dirty="0" smtClean="0"/>
              <a:t>Real and integer values</a:t>
            </a:r>
          </a:p>
          <a:p>
            <a:r>
              <a:rPr lang="en-US" dirty="0" smtClean="0"/>
              <a:t>Capacitated Allocation Problems</a:t>
            </a:r>
          </a:p>
          <a:p>
            <a:pPr lvl="1"/>
            <a:r>
              <a:rPr lang="en-US" dirty="0" smtClean="0"/>
              <a:t>With “no-splitting” constraint leads to binary {0, 1} variables.</a:t>
            </a:r>
          </a:p>
          <a:p>
            <a:r>
              <a:rPr lang="en-US" dirty="0" smtClean="0"/>
              <a:t>We know that these are NP-Complete</a:t>
            </a:r>
          </a:p>
          <a:p>
            <a:r>
              <a:rPr lang="en-US" dirty="0" smtClean="0"/>
              <a:t>We’ve seen that they can be solved</a:t>
            </a:r>
          </a:p>
          <a:p>
            <a:pPr lvl="1"/>
            <a:r>
              <a:rPr lang="en-US" dirty="0" smtClean="0"/>
              <a:t>How?</a:t>
            </a:r>
            <a:endParaRPr lang="en-US" dirty="0"/>
          </a:p>
        </p:txBody>
      </p:sp>
    </p:spTree>
    <p:extLst>
      <p:ext uri="{BB962C8B-B14F-4D97-AF65-F5344CB8AC3E}">
        <p14:creationId xmlns:p14="http://schemas.microsoft.com/office/powerpoint/2010/main" val="1399496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and Bound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Idea</a:t>
            </a:r>
          </a:p>
          <a:p>
            <a:pPr lvl="1"/>
            <a:r>
              <a:rPr lang="en-US" dirty="0" smtClean="0"/>
              <a:t>Use a “smart” divide and conquer strategy. </a:t>
            </a:r>
          </a:p>
          <a:p>
            <a:pPr lvl="1"/>
            <a:r>
              <a:rPr lang="en-US" dirty="0" smtClean="0"/>
              <a:t>We’ll divide up the Feasible set into disjoint pieces</a:t>
            </a:r>
          </a:p>
          <a:p>
            <a:pPr lvl="2"/>
            <a:r>
              <a:rPr lang="en-US" dirty="0" smtClean="0"/>
              <a:t>We’ll break the feasible set in pieces at integer boundaries of the variables</a:t>
            </a:r>
          </a:p>
          <a:p>
            <a:pPr lvl="2"/>
            <a:r>
              <a:rPr lang="en-US" dirty="0" smtClean="0"/>
              <a:t>Issue we can get a lot of pieces…</a:t>
            </a:r>
          </a:p>
          <a:p>
            <a:pPr lvl="1"/>
            <a:r>
              <a:rPr lang="en-US" dirty="0" smtClean="0"/>
              <a:t>We initially solve a “relaxed” LP version of the MIP on a such a subset. Three possible results</a:t>
            </a:r>
          </a:p>
          <a:p>
            <a:pPr marL="1371600" lvl="2" indent="-457200">
              <a:buFont typeface="+mj-lt"/>
              <a:buAutoNum type="arabicPeriod"/>
            </a:pPr>
            <a:r>
              <a:rPr lang="en-US" dirty="0" smtClean="0"/>
              <a:t>Relaxed solution is </a:t>
            </a:r>
            <a:r>
              <a:rPr lang="en-US" b="1" i="1" dirty="0" smtClean="0"/>
              <a:t>infeasible</a:t>
            </a:r>
            <a:r>
              <a:rPr lang="en-US" dirty="0" smtClean="0"/>
              <a:t> on the subset</a:t>
            </a:r>
          </a:p>
          <a:p>
            <a:pPr marL="1371600" lvl="2" indent="-457200">
              <a:buFont typeface="+mj-lt"/>
              <a:buAutoNum type="arabicPeriod"/>
            </a:pPr>
            <a:r>
              <a:rPr lang="en-US" dirty="0" smtClean="0"/>
              <a:t>Relaxed solution has an solution that isn’t as good as current best integer solution</a:t>
            </a:r>
          </a:p>
          <a:p>
            <a:pPr marL="1371600" lvl="2" indent="-457200">
              <a:buFont typeface="+mj-lt"/>
              <a:buAutoNum type="arabicPeriod"/>
            </a:pPr>
            <a:r>
              <a:rPr lang="en-US" dirty="0" smtClean="0"/>
              <a:t>Relaxed solution has a solution that is better than current best </a:t>
            </a:r>
            <a:endParaRPr lang="en-US" dirty="0"/>
          </a:p>
        </p:txBody>
      </p:sp>
    </p:spTree>
    <p:extLst>
      <p:ext uri="{BB962C8B-B14F-4D97-AF65-F5344CB8AC3E}">
        <p14:creationId xmlns:p14="http://schemas.microsoft.com/office/powerpoint/2010/main" val="4253403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MIP:</a:t>
                </a:r>
              </a:p>
              <a:p>
                <a:pPr lvl="1"/>
                <a:r>
                  <a:rPr lang="en-US" dirty="0" smtClean="0"/>
                  <a:t>Maximize  </a:t>
                </a:r>
                <a14:m>
                  <m:oMath xmlns:m="http://schemas.openxmlformats.org/officeDocument/2006/math">
                    <m:r>
                      <a:rPr lang="en-US" b="0" i="1" smtClean="0">
                        <a:latin typeface="Cambria Math"/>
                      </a:rPr>
                      <m:t>8</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+11</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+6</m:t>
                    </m:r>
                    <m:sSub>
                      <m:sSubPr>
                        <m:ctrlPr>
                          <a:rPr lang="en-US" b="0" i="1" smtClean="0">
                            <a:latin typeface="Cambria Math"/>
                          </a:rPr>
                        </m:ctrlPr>
                      </m:sSubPr>
                      <m:e>
                        <m:r>
                          <a:rPr lang="en-US" b="0" i="1" smtClean="0">
                            <a:latin typeface="Cambria Math"/>
                          </a:rPr>
                          <m:t>𝑥</m:t>
                        </m:r>
                      </m:e>
                      <m:sub>
                        <m:r>
                          <a:rPr lang="en-US" b="0" i="1" smtClean="0">
                            <a:latin typeface="Cambria Math"/>
                          </a:rPr>
                          <m:t>3</m:t>
                        </m:r>
                      </m:sub>
                    </m:sSub>
                    <m:r>
                      <a:rPr lang="en-US" b="0" i="1" smtClean="0">
                        <a:latin typeface="Cambria Math"/>
                      </a:rPr>
                      <m:t>+4</m:t>
                    </m:r>
                    <m:sSub>
                      <m:sSubPr>
                        <m:ctrlPr>
                          <a:rPr lang="en-US" b="0" i="1" smtClean="0">
                            <a:latin typeface="Cambria Math"/>
                          </a:rPr>
                        </m:ctrlPr>
                      </m:sSubPr>
                      <m:e>
                        <m:r>
                          <a:rPr lang="en-US" b="0" i="1" smtClean="0">
                            <a:latin typeface="Cambria Math"/>
                          </a:rPr>
                          <m:t>𝑥</m:t>
                        </m:r>
                      </m:e>
                      <m:sub>
                        <m:r>
                          <a:rPr lang="en-US" b="0" i="1" smtClean="0">
                            <a:latin typeface="Cambria Math"/>
                          </a:rPr>
                          <m:t>4</m:t>
                        </m:r>
                      </m:sub>
                    </m:sSub>
                  </m:oMath>
                </a14:m>
                <a:endParaRPr lang="en-US" dirty="0" smtClean="0"/>
              </a:p>
              <a:p>
                <a:pPr lvl="1"/>
                <a:r>
                  <a:rPr lang="en-US" dirty="0" smtClean="0"/>
                  <a:t>Subject to: </a:t>
                </a:r>
                <a14:m>
                  <m:oMath xmlns:m="http://schemas.openxmlformats.org/officeDocument/2006/math">
                    <m:r>
                      <a:rPr lang="en-US" i="1" dirty="0" smtClean="0">
                        <a:latin typeface="Cambria Math"/>
                      </a:rPr>
                      <m:t>5</m:t>
                    </m:r>
                    <m:sSub>
                      <m:sSubPr>
                        <m:ctrlPr>
                          <a:rPr lang="en-US" i="1" smtClean="0">
                            <a:latin typeface="Cambria Math"/>
                          </a:rPr>
                        </m:ctrlPr>
                      </m:sSubPr>
                      <m:e>
                        <m:r>
                          <a:rPr lang="en-US" i="1">
                            <a:latin typeface="Cambria Math"/>
                          </a:rPr>
                          <m:t>𝑥</m:t>
                        </m:r>
                      </m:e>
                      <m:sub>
                        <m:r>
                          <a:rPr lang="en-US" i="1">
                            <a:latin typeface="Cambria Math"/>
                          </a:rPr>
                          <m:t>1</m:t>
                        </m:r>
                      </m:sub>
                    </m:sSub>
                    <m:r>
                      <a:rPr lang="en-US" i="1">
                        <a:latin typeface="Cambria Math"/>
                      </a:rPr>
                      <m:t>+</m:t>
                    </m:r>
                    <m:r>
                      <a:rPr lang="en-US" b="0" i="1" smtClean="0">
                        <a:latin typeface="Cambria Math"/>
                      </a:rPr>
                      <m:t>7</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r>
                      <a:rPr lang="en-US" b="0" i="1" smtClean="0">
                        <a:latin typeface="Cambria Math"/>
                      </a:rPr>
                      <m:t>4</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m:t>
                    </m:r>
                    <m:r>
                      <a:rPr lang="en-US" b="0" i="1" smtClean="0">
                        <a:latin typeface="Cambria Math"/>
                      </a:rPr>
                      <m:t>3</m:t>
                    </m:r>
                    <m:sSub>
                      <m:sSubPr>
                        <m:ctrlPr>
                          <a:rPr lang="en-US" i="1">
                            <a:latin typeface="Cambria Math"/>
                          </a:rPr>
                        </m:ctrlPr>
                      </m:sSubPr>
                      <m:e>
                        <m:r>
                          <a:rPr lang="en-US" i="1">
                            <a:latin typeface="Cambria Math"/>
                          </a:rPr>
                          <m:t>𝑥</m:t>
                        </m:r>
                      </m:e>
                      <m:sub>
                        <m:r>
                          <a:rPr lang="en-US" i="1">
                            <a:latin typeface="Cambria Math"/>
                          </a:rPr>
                          <m:t>4</m:t>
                        </m:r>
                      </m:sub>
                    </m:sSub>
                    <m:r>
                      <a:rPr lang="en-US" i="1" smtClean="0">
                        <a:latin typeface="Cambria Math"/>
                        <a:ea typeface="Cambria Math"/>
                      </a:rPr>
                      <m:t>≤</m:t>
                    </m:r>
                    <m:r>
                      <a:rPr lang="en-US" b="0" i="1" smtClean="0">
                        <a:latin typeface="Cambria Math"/>
                        <a:ea typeface="Cambria Math"/>
                      </a:rPr>
                      <m:t>14</m:t>
                    </m:r>
                  </m:oMath>
                </a14:m>
                <a:endParaRPr lang="en-US" dirty="0" smtClean="0"/>
              </a:p>
              <a:p>
                <a:pPr lvl="1"/>
                <a:r>
                  <a:rPr lang="en-US" b="1" i="1" dirty="0" smtClean="0"/>
                  <a:t>With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r>
                      <a:rPr lang="en-US" b="1" i="1" smtClean="0">
                        <a:latin typeface="Cambria Math"/>
                        <a:ea typeface="Cambria Math"/>
                      </a:rPr>
                      <m:t>∈{</m:t>
                    </m:r>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𝟏</m:t>
                    </m:r>
                    <m:r>
                      <a:rPr lang="en-US" b="1" i="1" smtClean="0">
                        <a:latin typeface="Cambria Math"/>
                        <a:ea typeface="Cambria Math"/>
                      </a:rPr>
                      <m:t>}</m:t>
                    </m:r>
                  </m:oMath>
                </a14:m>
                <a:r>
                  <a:rPr lang="en-US" b="1" i="1" dirty="0" smtClean="0"/>
                  <a:t> (binary)</a:t>
                </a:r>
              </a:p>
              <a:p>
                <a:r>
                  <a:rPr lang="en-US" dirty="0" smtClean="0"/>
                  <a:t>Relaxed LP:</a:t>
                </a:r>
              </a:p>
              <a:p>
                <a:pPr lvl="1"/>
                <a:r>
                  <a:rPr lang="en-US" dirty="0"/>
                  <a:t>Maximize </a:t>
                </a:r>
                <a14:m>
                  <m:oMath xmlns:m="http://schemas.openxmlformats.org/officeDocument/2006/math">
                    <m:r>
                      <a:rPr lang="en-US" i="1">
                        <a:latin typeface="Cambria Math"/>
                      </a:rPr>
                      <m:t>8</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+11</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+6</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4</m:t>
                        </m:r>
                      </m:sub>
                    </m:sSub>
                  </m:oMath>
                </a14:m>
                <a:endParaRPr lang="en-US" dirty="0"/>
              </a:p>
              <a:p>
                <a:pPr lvl="1"/>
                <a:r>
                  <a:rPr lang="en-US" dirty="0"/>
                  <a:t>Subject to: </a:t>
                </a:r>
                <a14:m>
                  <m:oMath xmlns:m="http://schemas.openxmlformats.org/officeDocument/2006/math">
                    <m:r>
                      <a:rPr lang="en-US" i="1" dirty="0">
                        <a:latin typeface="Cambria Math"/>
                      </a:rPr>
                      <m:t>5</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+7</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+3</m:t>
                    </m:r>
                    <m:sSub>
                      <m:sSubPr>
                        <m:ctrlPr>
                          <a:rPr lang="en-US" i="1">
                            <a:latin typeface="Cambria Math"/>
                          </a:rPr>
                        </m:ctrlPr>
                      </m:sSubPr>
                      <m:e>
                        <m:r>
                          <a:rPr lang="en-US" i="1">
                            <a:latin typeface="Cambria Math"/>
                          </a:rPr>
                          <m:t>𝑥</m:t>
                        </m:r>
                      </m:e>
                      <m:sub>
                        <m:r>
                          <a:rPr lang="en-US" i="1">
                            <a:latin typeface="Cambria Math"/>
                          </a:rPr>
                          <m:t>4</m:t>
                        </m:r>
                      </m:sub>
                    </m:sSub>
                    <m:r>
                      <a:rPr lang="en-US" i="1" smtClean="0">
                        <a:latin typeface="Cambria Math"/>
                        <a:ea typeface="Cambria Math"/>
                      </a:rPr>
                      <m:t>≤</m:t>
                    </m:r>
                    <m:r>
                      <a:rPr lang="en-US" b="0" i="1" smtClean="0">
                        <a:latin typeface="Cambria Math"/>
                        <a:ea typeface="Cambria Math"/>
                      </a:rPr>
                      <m:t>14</m:t>
                    </m:r>
                  </m:oMath>
                </a14:m>
                <a:endParaRPr lang="en-US" dirty="0"/>
              </a:p>
              <a:p>
                <a:pPr lvl="1"/>
                <a:r>
                  <a:rPr lang="en-US" b="1" i="1" dirty="0"/>
                  <a:t>With </a:t>
                </a:r>
                <a14:m>
                  <m:oMath xmlns:m="http://schemas.openxmlformats.org/officeDocument/2006/math">
                    <m:sSub>
                      <m:sSubPr>
                        <m:ctrlPr>
                          <a:rPr lang="en-US" b="1" i="1">
                            <a:latin typeface="Cambria Math"/>
                          </a:rPr>
                        </m:ctrlPr>
                      </m:sSubPr>
                      <m:e>
                        <m:r>
                          <a:rPr lang="en-US" b="1" i="1" smtClean="0">
                            <a:latin typeface="Cambria Math"/>
                          </a:rPr>
                          <m:t>𝟎</m:t>
                        </m:r>
                        <m:r>
                          <a:rPr lang="en-US" b="1" i="1" smtClean="0">
                            <a:latin typeface="Cambria Math"/>
                            <a:ea typeface="Cambria Math"/>
                          </a:rPr>
                          <m:t>≤</m:t>
                        </m:r>
                        <m:r>
                          <a:rPr lang="en-US" b="1" i="1">
                            <a:latin typeface="Cambria Math"/>
                          </a:rPr>
                          <m:t>𝒙</m:t>
                        </m:r>
                      </m:e>
                      <m:sub>
                        <m:r>
                          <a:rPr lang="en-US" b="1" i="1">
                            <a:latin typeface="Cambria Math"/>
                          </a:rPr>
                          <m:t>𝒊</m:t>
                        </m:r>
                      </m:sub>
                    </m:sSub>
                    <m:r>
                      <a:rPr lang="en-US" b="1" i="1" smtClean="0">
                        <a:latin typeface="Cambria Math"/>
                        <a:ea typeface="Cambria Math"/>
                      </a:rPr>
                      <m:t>≤</m:t>
                    </m:r>
                    <m:r>
                      <a:rPr lang="en-US" b="1" i="1" smtClean="0">
                        <a:latin typeface="Cambria Math"/>
                        <a:ea typeface="Cambria Math"/>
                      </a:rPr>
                      <m:t>𝟏</m:t>
                    </m:r>
                  </m:oMath>
                </a14:m>
                <a:r>
                  <a:rPr lang="en-US" b="1" i="1" dirty="0" smtClean="0"/>
                  <a:t> (continuous and bounded)</a:t>
                </a:r>
                <a:endParaRPr lang="en-US" b="1" i="1"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TextBox 3"/>
          <p:cNvSpPr txBox="1"/>
          <p:nvPr/>
        </p:nvSpPr>
        <p:spPr>
          <a:xfrm>
            <a:off x="1219200" y="6172200"/>
            <a:ext cx="6670352" cy="369332"/>
          </a:xfrm>
          <a:prstGeom prst="rect">
            <a:avLst/>
          </a:prstGeom>
          <a:noFill/>
        </p:spPr>
        <p:txBody>
          <a:bodyPr wrap="none" rtlCol="0">
            <a:spAutoFit/>
          </a:bodyPr>
          <a:lstStyle/>
          <a:p>
            <a:r>
              <a:rPr lang="en-US" dirty="0" smtClean="0"/>
              <a:t>Example from </a:t>
            </a:r>
            <a:r>
              <a:rPr lang="en-US" dirty="0" smtClean="0">
                <a:hlinkClick r:id="rId3"/>
              </a:rPr>
              <a:t>http</a:t>
            </a:r>
            <a:r>
              <a:rPr lang="en-US" dirty="0">
                <a:hlinkClick r:id="rId3"/>
              </a:rPr>
              <a:t>://</a:t>
            </a:r>
            <a:r>
              <a:rPr lang="en-US" dirty="0" smtClean="0">
                <a:hlinkClick r:id="rId3"/>
              </a:rPr>
              <a:t>mat.gsia.cmu.edu/orclass/integer/node13.html</a:t>
            </a:r>
            <a:r>
              <a:rPr lang="en-US" dirty="0" smtClean="0"/>
              <a:t> </a:t>
            </a:r>
            <a:endParaRPr lang="en-US" dirty="0"/>
          </a:p>
        </p:txBody>
      </p:sp>
    </p:spTree>
    <p:extLst>
      <p:ext uri="{BB962C8B-B14F-4D97-AF65-F5344CB8AC3E}">
        <p14:creationId xmlns:p14="http://schemas.microsoft.com/office/powerpoint/2010/main" val="4121346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LP and MIP: Feasibility</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a:t>W</a:t>
            </a:r>
            <a:r>
              <a:rPr lang="en-US" dirty="0" smtClean="0"/>
              <a:t>hat does the </a:t>
            </a:r>
            <a:r>
              <a:rPr lang="en-US" b="1" i="1" dirty="0" smtClean="0"/>
              <a:t>feasibility</a:t>
            </a:r>
            <a:r>
              <a:rPr lang="en-US" dirty="0" smtClean="0"/>
              <a:t> of the Relaxed LP tell us about the </a:t>
            </a:r>
            <a:r>
              <a:rPr lang="en-US" b="1" i="1" dirty="0" smtClean="0"/>
              <a:t>feasibility</a:t>
            </a:r>
            <a:r>
              <a:rPr lang="en-US" dirty="0" smtClean="0"/>
              <a:t> of the MIP?</a:t>
            </a:r>
          </a:p>
          <a:p>
            <a:pPr lvl="1"/>
            <a:r>
              <a:rPr lang="en-US" dirty="0" smtClean="0"/>
              <a:t>Nothing! The MIP could be either feasible or infeasible.  </a:t>
            </a:r>
            <a:endParaRPr lang="en-US" dirty="0"/>
          </a:p>
          <a:p>
            <a:pPr lvl="1"/>
            <a:r>
              <a:rPr lang="en-US" dirty="0" smtClean="0"/>
              <a:t>Why? The MIP is a more constrained problem than the Relaxed LP.</a:t>
            </a:r>
          </a:p>
          <a:p>
            <a:r>
              <a:rPr lang="en-US" dirty="0" smtClean="0"/>
              <a:t>What does would the </a:t>
            </a:r>
            <a:r>
              <a:rPr lang="en-US" b="1" i="1" dirty="0" smtClean="0"/>
              <a:t>infeasibility</a:t>
            </a:r>
            <a:r>
              <a:rPr lang="en-US" dirty="0" smtClean="0"/>
              <a:t> of the Relaxed LP tell us about the </a:t>
            </a:r>
            <a:r>
              <a:rPr lang="en-US" b="1" i="1" dirty="0" smtClean="0"/>
              <a:t>infeasibility</a:t>
            </a:r>
            <a:r>
              <a:rPr lang="en-US" dirty="0" smtClean="0"/>
              <a:t> of the MIP?</a:t>
            </a:r>
          </a:p>
          <a:p>
            <a:pPr lvl="1"/>
            <a:r>
              <a:rPr lang="en-US" dirty="0" smtClean="0"/>
              <a:t>The MIP is </a:t>
            </a:r>
            <a:r>
              <a:rPr lang="en-US" b="1" i="1" dirty="0" smtClean="0"/>
              <a:t>infeasible</a:t>
            </a:r>
            <a:r>
              <a:rPr lang="en-US" dirty="0" smtClean="0"/>
              <a:t>!</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40322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LP and MIP: Optimality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What is the relationship between the best (maximum) value of the objective</a:t>
                </a:r>
                <a:r>
                  <a:rPr lang="en-US" dirty="0"/>
                  <a:t> </a:t>
                </a:r>
                <a:r>
                  <a:rPr lang="en-US" dirty="0" smtClean="0"/>
                  <a:t>for</a:t>
                </a:r>
              </a:p>
              <a:p>
                <a:pPr lvl="1"/>
                <a14:m>
                  <m:oMath xmlns:m="http://schemas.openxmlformats.org/officeDocument/2006/math">
                    <m:sSub>
                      <m:sSubPr>
                        <m:ctrlPr>
                          <a:rPr lang="en-US" i="1" smtClean="0">
                            <a:latin typeface="Cambria Math"/>
                          </a:rPr>
                        </m:ctrlPr>
                      </m:sSubPr>
                      <m:e>
                        <m:r>
                          <a:rPr lang="en-US" b="0" i="1" smtClean="0">
                            <a:latin typeface="Cambria Math"/>
                          </a:rPr>
                          <m:t>𝑂𝑏𝑗𝑒𝑐𝑡𝑖𝑣𝑒</m:t>
                        </m:r>
                      </m:e>
                      <m:sub>
                        <m:r>
                          <a:rPr lang="en-US" b="0" i="1" smtClean="0">
                            <a:latin typeface="Cambria Math"/>
                          </a:rPr>
                          <m:t>𝑟𝑒𝑙𝑎𝑥𝑒𝑑</m:t>
                        </m:r>
                        <m:r>
                          <a:rPr lang="en-US" b="0" i="1" smtClean="0">
                            <a:latin typeface="Cambria Math"/>
                          </a:rPr>
                          <m:t> </m:t>
                        </m:r>
                        <m:r>
                          <a:rPr lang="en-US" b="0" i="1" smtClean="0">
                            <a:latin typeface="Cambria Math"/>
                          </a:rPr>
                          <m:t>𝐿𝑃</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𝑂𝑏𝑗𝑒𝑐𝑡𝑖𝑣𝑒</m:t>
                        </m:r>
                      </m:e>
                      <m:sub>
                        <m:r>
                          <a:rPr lang="en-US" b="0" i="1" smtClean="0">
                            <a:latin typeface="Cambria Math"/>
                            <a:ea typeface="Cambria Math"/>
                          </a:rPr>
                          <m:t>𝑀𝐼𝑃</m:t>
                        </m:r>
                      </m:sub>
                    </m:sSub>
                  </m:oMath>
                </a14:m>
                <a:endParaRPr lang="en-US" dirty="0" smtClean="0"/>
              </a:p>
              <a:p>
                <a:pPr lvl="1"/>
                <a:r>
                  <a:rPr lang="en-US" dirty="0" smtClean="0"/>
                  <a:t>Why? </a:t>
                </a:r>
              </a:p>
              <a:p>
                <a:pPr lvl="1"/>
                <a:r>
                  <a:rPr lang="en-US" dirty="0" smtClean="0"/>
                  <a:t>The MIP is a more constrained problem than the Relaxed LP.</a:t>
                </a:r>
              </a:p>
              <a:p>
                <a:r>
                  <a:rPr lang="en-US" dirty="0" smtClean="0"/>
                  <a:t>How can we use this in a divide and conquer strategy?</a:t>
                </a:r>
              </a:p>
              <a:p>
                <a:pPr lvl="1"/>
                <a:r>
                  <a:rPr lang="en-US" dirty="0" smtClean="0"/>
                  <a:t>Can use it to (relatively) quickly evaluate whether a particular partition of the feasible set needs to be “searched”.</a:t>
                </a:r>
              </a:p>
              <a:p>
                <a:pPr marL="457200" lvl="1" indent="0">
                  <a:buNone/>
                </a:pPr>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2"/>
                <a:stretch>
                  <a:fillRect l="-1481" t="-2581" b="-2323"/>
                </a:stretch>
              </a:blipFill>
            </p:spPr>
            <p:txBody>
              <a:bodyPr/>
              <a:lstStyle/>
              <a:p>
                <a:r>
                  <a:rPr lang="en-US">
                    <a:noFill/>
                  </a:rPr>
                  <a:t> </a:t>
                </a:r>
              </a:p>
            </p:txBody>
          </p:sp>
        </mc:Fallback>
      </mc:AlternateContent>
    </p:spTree>
    <p:extLst>
      <p:ext uri="{BB962C8B-B14F-4D97-AF65-F5344CB8AC3E}">
        <p14:creationId xmlns:p14="http://schemas.microsoft.com/office/powerpoint/2010/main" val="24852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LP and MIP: Optimality II</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a:t>W</a:t>
            </a:r>
            <a:r>
              <a:rPr lang="en-US" dirty="0" smtClean="0"/>
              <a:t>hat does the </a:t>
            </a:r>
            <a:r>
              <a:rPr lang="en-US" b="1" i="1" dirty="0" smtClean="0"/>
              <a:t>optimality </a:t>
            </a:r>
            <a:r>
              <a:rPr lang="en-US" dirty="0" smtClean="0"/>
              <a:t>of the Relaxed LP on a </a:t>
            </a:r>
            <a:r>
              <a:rPr lang="en-US" b="1" i="1" dirty="0" smtClean="0"/>
              <a:t>subset</a:t>
            </a:r>
            <a:r>
              <a:rPr lang="en-US" dirty="0" smtClean="0"/>
              <a:t> of the feasible set </a:t>
            </a:r>
            <a:r>
              <a:rPr lang="en-US" dirty="0"/>
              <a:t>relative </a:t>
            </a:r>
            <a:r>
              <a:rPr lang="en-US" dirty="0" smtClean="0"/>
              <a:t>to the best current solution of the MIP tell us?</a:t>
            </a:r>
          </a:p>
          <a:p>
            <a:pPr lvl="1"/>
            <a:r>
              <a:rPr lang="en-US" dirty="0" smtClean="0"/>
              <a:t>If the relaxed solution on a </a:t>
            </a:r>
            <a:r>
              <a:rPr lang="en-US" b="1" i="1" dirty="0" smtClean="0"/>
              <a:t>subset</a:t>
            </a:r>
            <a:r>
              <a:rPr lang="en-US" dirty="0" smtClean="0"/>
              <a:t> of the feasible solution is not as good as the current best MIP solution then we don’t need to consider this subset any further, since no MIP solution on this subset can be as good as the LP solution.</a:t>
            </a:r>
          </a:p>
          <a:p>
            <a:pPr lvl="1"/>
            <a:r>
              <a:rPr lang="en-US" dirty="0" smtClean="0"/>
              <a:t>B&amp;B Terminology: we say a node/branch/subset has been </a:t>
            </a:r>
            <a:r>
              <a:rPr lang="en-US" b="1" i="1" dirty="0" smtClean="0"/>
              <a:t>fathomed </a:t>
            </a:r>
            <a:r>
              <a:rPr lang="en-US" dirty="0" smtClean="0"/>
              <a:t>if the above condition holds. In a sense we understand what the best that subset can offer and we don’t need to deal with it (further partitioning) any longer.</a:t>
            </a:r>
            <a:endParaRPr lang="en-US" b="1" i="1"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3329173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B&amp;B Example Part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Relaxed LP:</a:t>
                </a:r>
              </a:p>
              <a:p>
                <a:pPr lvl="1"/>
                <a:r>
                  <a:rPr lang="en-US" dirty="0" smtClean="0"/>
                  <a:t>Maximize </a:t>
                </a:r>
                <a14:m>
                  <m:oMath xmlns:m="http://schemas.openxmlformats.org/officeDocument/2006/math">
                    <m:r>
                      <a:rPr lang="en-US" i="1">
                        <a:latin typeface="Cambria Math"/>
                      </a:rPr>
                      <m:t>8</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+11</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+6</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4</m:t>
                        </m:r>
                      </m:sub>
                    </m:sSub>
                  </m:oMath>
                </a14:m>
                <a:endParaRPr lang="en-US" dirty="0"/>
              </a:p>
              <a:p>
                <a:pPr lvl="1"/>
                <a:r>
                  <a:rPr lang="en-US" dirty="0"/>
                  <a:t>Subject to: </a:t>
                </a:r>
                <a14:m>
                  <m:oMath xmlns:m="http://schemas.openxmlformats.org/officeDocument/2006/math">
                    <m:r>
                      <a:rPr lang="en-US" i="1" dirty="0">
                        <a:latin typeface="Cambria Math"/>
                      </a:rPr>
                      <m:t>5</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+7</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+3</m:t>
                    </m:r>
                    <m:sSub>
                      <m:sSubPr>
                        <m:ctrlPr>
                          <a:rPr lang="en-US" i="1">
                            <a:latin typeface="Cambria Math"/>
                          </a:rPr>
                        </m:ctrlPr>
                      </m:sSubPr>
                      <m:e>
                        <m:r>
                          <a:rPr lang="en-US" i="1">
                            <a:latin typeface="Cambria Math"/>
                          </a:rPr>
                          <m:t>𝑥</m:t>
                        </m:r>
                      </m:e>
                      <m:sub>
                        <m:r>
                          <a:rPr lang="en-US" i="1">
                            <a:latin typeface="Cambria Math"/>
                          </a:rPr>
                          <m:t>4</m:t>
                        </m:r>
                      </m:sub>
                    </m:sSub>
                    <m:r>
                      <a:rPr lang="en-US" i="1" smtClean="0">
                        <a:latin typeface="Cambria Math"/>
                        <a:ea typeface="Cambria Math"/>
                      </a:rPr>
                      <m:t>≤</m:t>
                    </m:r>
                    <m:r>
                      <a:rPr lang="en-US" b="0" i="1" smtClean="0">
                        <a:latin typeface="Cambria Math"/>
                        <a:ea typeface="Cambria Math"/>
                      </a:rPr>
                      <m:t>14</m:t>
                    </m:r>
                  </m:oMath>
                </a14:m>
                <a:endParaRPr lang="en-US" dirty="0"/>
              </a:p>
              <a:p>
                <a:pPr lvl="1"/>
                <a:r>
                  <a:rPr lang="en-US" b="1" i="1" dirty="0"/>
                  <a:t>With </a:t>
                </a:r>
                <a14:m>
                  <m:oMath xmlns:m="http://schemas.openxmlformats.org/officeDocument/2006/math">
                    <m:sSub>
                      <m:sSubPr>
                        <m:ctrlPr>
                          <a:rPr lang="en-US" b="1" i="1">
                            <a:latin typeface="Cambria Math"/>
                          </a:rPr>
                        </m:ctrlPr>
                      </m:sSubPr>
                      <m:e>
                        <m:r>
                          <a:rPr lang="en-US" b="1" i="1">
                            <a:latin typeface="Cambria Math"/>
                          </a:rPr>
                          <m:t>𝟎</m:t>
                        </m:r>
                        <m:r>
                          <a:rPr lang="en-US" b="1" i="1">
                            <a:latin typeface="Cambria Math"/>
                            <a:ea typeface="Cambria Math"/>
                          </a:rPr>
                          <m:t>≤</m:t>
                        </m:r>
                        <m:r>
                          <a:rPr lang="en-US" b="1" i="1">
                            <a:latin typeface="Cambria Math"/>
                          </a:rPr>
                          <m:t>𝒙</m:t>
                        </m:r>
                      </m:e>
                      <m:sub>
                        <m:r>
                          <a:rPr lang="en-US" b="1" i="1">
                            <a:latin typeface="Cambria Math"/>
                          </a:rPr>
                          <m:t>𝒊</m:t>
                        </m:r>
                      </m:sub>
                    </m:sSub>
                    <m:r>
                      <a:rPr lang="en-US" b="1" i="1">
                        <a:latin typeface="Cambria Math"/>
                        <a:ea typeface="Cambria Math"/>
                      </a:rPr>
                      <m:t>≤</m:t>
                    </m:r>
                    <m:r>
                      <a:rPr lang="en-US" b="1" i="1">
                        <a:latin typeface="Cambria Math"/>
                        <a:ea typeface="Cambria Math"/>
                      </a:rPr>
                      <m:t>𝟏</m:t>
                    </m:r>
                  </m:oMath>
                </a14:m>
                <a:r>
                  <a:rPr lang="en-US" b="1" i="1" dirty="0"/>
                  <a:t> (continuous and bounded)</a:t>
                </a:r>
              </a:p>
              <a:p>
                <a:pPr lvl="1"/>
                <a:r>
                  <a:rPr lang="en-US" dirty="0" smtClean="0"/>
                  <a:t>Solution is not an integer (see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3</m:t>
                        </m:r>
                      </m:sub>
                    </m:sSub>
                  </m:oMath>
                </a14:m>
                <a:r>
                  <a:rPr lang="en-US" dirty="0" smtClean="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67200"/>
            <a:ext cx="18074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109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B&amp;B Example Part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286000"/>
              </a:xfrm>
            </p:spPr>
            <p:txBody>
              <a:bodyPr>
                <a:normAutofit fontScale="85000" lnSpcReduction="20000"/>
              </a:bodyPr>
              <a:lstStyle/>
              <a:p>
                <a:pPr lvl="1"/>
                <a:r>
                  <a:rPr lang="en-US" dirty="0" smtClean="0"/>
                  <a:t>Maximize  </a:t>
                </a:r>
                <a14:m>
                  <m:oMath xmlns:m="http://schemas.openxmlformats.org/officeDocument/2006/math">
                    <m:r>
                      <a:rPr lang="en-US" i="1">
                        <a:latin typeface="Cambria Math"/>
                      </a:rPr>
                      <m:t>8</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+11</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+6</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4</m:t>
                        </m:r>
                      </m:sub>
                    </m:sSub>
                  </m:oMath>
                </a14:m>
                <a:endParaRPr lang="en-US" dirty="0"/>
              </a:p>
              <a:p>
                <a:pPr lvl="1"/>
                <a:r>
                  <a:rPr lang="en-US" dirty="0"/>
                  <a:t>Subject to: </a:t>
                </a:r>
                <a14:m>
                  <m:oMath xmlns:m="http://schemas.openxmlformats.org/officeDocument/2006/math">
                    <m:r>
                      <a:rPr lang="en-US" i="1" dirty="0">
                        <a:latin typeface="Cambria Math"/>
                      </a:rPr>
                      <m:t>5</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+7</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+3</m:t>
                    </m:r>
                    <m:sSub>
                      <m:sSubPr>
                        <m:ctrlPr>
                          <a:rPr lang="en-US" i="1">
                            <a:latin typeface="Cambria Math"/>
                          </a:rPr>
                        </m:ctrlPr>
                      </m:sSubPr>
                      <m:e>
                        <m:r>
                          <a:rPr lang="en-US" i="1">
                            <a:latin typeface="Cambria Math"/>
                          </a:rPr>
                          <m:t>𝑥</m:t>
                        </m:r>
                      </m:e>
                      <m:sub>
                        <m:r>
                          <a:rPr lang="en-US" i="1">
                            <a:latin typeface="Cambria Math"/>
                          </a:rPr>
                          <m:t>4</m:t>
                        </m:r>
                      </m:sub>
                    </m:sSub>
                    <m:r>
                      <a:rPr lang="en-US" i="1" smtClean="0">
                        <a:latin typeface="Cambria Math"/>
                        <a:ea typeface="Cambria Math"/>
                      </a:rPr>
                      <m:t>≤</m:t>
                    </m:r>
                    <m:r>
                      <a:rPr lang="en-US" b="0" i="1" smtClean="0">
                        <a:latin typeface="Cambria Math"/>
                        <a:ea typeface="Cambria Math"/>
                      </a:rPr>
                      <m:t>14</m:t>
                    </m:r>
                  </m:oMath>
                </a14:m>
                <a:endParaRPr lang="en-US" dirty="0"/>
              </a:p>
              <a:p>
                <a:pPr lvl="1"/>
                <a:r>
                  <a:rPr lang="en-US" dirty="0"/>
                  <a:t>With</a:t>
                </a:r>
                <a:r>
                  <a:rPr lang="en-US" b="1" i="1" dirty="0"/>
                  <a:t> </a:t>
                </a:r>
                <a14:m>
                  <m:oMath xmlns:m="http://schemas.openxmlformats.org/officeDocument/2006/math">
                    <m:sSub>
                      <m:sSubPr>
                        <m:ctrlPr>
                          <a:rPr lang="en-US" i="1">
                            <a:latin typeface="Cambria Math"/>
                          </a:rPr>
                        </m:ctrlPr>
                      </m:sSubPr>
                      <m:e>
                        <m:r>
                          <a:rPr lang="en-US" b="0" i="1">
                            <a:latin typeface="Cambria Math"/>
                          </a:rPr>
                          <m:t>0</m:t>
                        </m:r>
                        <m:r>
                          <a:rPr lang="en-US" b="0" i="1">
                            <a:latin typeface="Cambria Math"/>
                            <a:ea typeface="Cambria Math"/>
                          </a:rPr>
                          <m:t>≤</m:t>
                        </m:r>
                        <m:r>
                          <a:rPr lang="en-US" b="0" i="1">
                            <a:latin typeface="Cambria Math"/>
                          </a:rPr>
                          <m:t>𝑥</m:t>
                        </m:r>
                      </m:e>
                      <m:sub>
                        <m:r>
                          <a:rPr lang="en-US" b="0" i="1" smtClean="0">
                            <a:latin typeface="Cambria Math"/>
                          </a:rPr>
                          <m:t>1</m:t>
                        </m:r>
                      </m:sub>
                    </m:sSub>
                    <m:r>
                      <a:rPr lang="en-US" b="0" i="0"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4</m:t>
                        </m:r>
                      </m:sub>
                    </m:sSub>
                    <m:r>
                      <a:rPr lang="en-US" b="0" i="0">
                        <a:latin typeface="Cambria Math"/>
                        <a:ea typeface="Cambria Math"/>
                      </a:rPr>
                      <m:t>≤1</m:t>
                    </m:r>
                  </m:oMath>
                </a14:m>
                <a:endParaRPr lang="en-US" b="1" i="1" dirty="0" smtClean="0"/>
              </a:p>
              <a:p>
                <a:pPr lvl="1"/>
                <a:r>
                  <a:rPr lang="en-US" dirty="0" smtClean="0"/>
                  <a:t>Split feasible set into two pieces one with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3</m:t>
                        </m:r>
                      </m:sub>
                    </m:sSub>
                    <m:r>
                      <a:rPr lang="en-US" b="0" i="1" smtClean="0">
                        <a:latin typeface="Cambria Math"/>
                      </a:rPr>
                      <m:t>=0</m:t>
                    </m:r>
                  </m:oMath>
                </a14:m>
                <a:r>
                  <a:rPr lang="en-US" dirty="0" smtClean="0"/>
                  <a:t> and one with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m:t>
                    </m:r>
                    <m:r>
                      <a:rPr lang="en-US" b="0" i="1" smtClean="0">
                        <a:latin typeface="Cambria Math"/>
                      </a:rPr>
                      <m:t>1</m:t>
                    </m:r>
                  </m:oMath>
                </a14:m>
                <a:r>
                  <a:rPr lang="en-US" dirty="0"/>
                  <a:t> </a:t>
                </a:r>
              </a:p>
              <a:p>
                <a:pPr lvl="1"/>
                <a:r>
                  <a:rPr lang="en-US" dirty="0" smtClean="0"/>
                  <a:t>Solution is not an integer: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286000"/>
              </a:xfrm>
              <a:blipFill rotWithShape="1">
                <a:blip r:embed="rId2"/>
                <a:stretch>
                  <a:fillRect t="-5067"/>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33800"/>
            <a:ext cx="18074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05400"/>
            <a:ext cx="1972258" cy="147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105400"/>
            <a:ext cx="1981200" cy="147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2050" idx="1"/>
            <a:endCxn id="3074" idx="0"/>
          </p:cNvCxnSpPr>
          <p:nvPr/>
        </p:nvCxnSpPr>
        <p:spPr>
          <a:xfrm flipH="1">
            <a:off x="1824329" y="4419600"/>
            <a:ext cx="1528471"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050" idx="3"/>
          </p:cNvCxnSpPr>
          <p:nvPr/>
        </p:nvCxnSpPr>
        <p:spPr>
          <a:xfrm>
            <a:off x="5160236" y="4419600"/>
            <a:ext cx="1469164"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1654" y="4495800"/>
            <a:ext cx="654346" cy="369332"/>
          </a:xfrm>
          <a:prstGeom prst="rect">
            <a:avLst/>
          </a:prstGeom>
          <a:noFill/>
        </p:spPr>
        <p:txBody>
          <a:bodyPr wrap="none" rtlCol="0">
            <a:spAutoFit/>
          </a:bodyPr>
          <a:lstStyle/>
          <a:p>
            <a:r>
              <a:rPr lang="en-US" dirty="0" smtClean="0"/>
              <a:t>X3=0</a:t>
            </a:r>
            <a:endParaRPr lang="en-US" dirty="0"/>
          </a:p>
        </p:txBody>
      </p:sp>
      <p:sp>
        <p:nvSpPr>
          <p:cNvPr id="12" name="TextBox 11"/>
          <p:cNvSpPr txBox="1"/>
          <p:nvPr/>
        </p:nvSpPr>
        <p:spPr>
          <a:xfrm>
            <a:off x="5975054" y="4393168"/>
            <a:ext cx="654346" cy="369332"/>
          </a:xfrm>
          <a:prstGeom prst="rect">
            <a:avLst/>
          </a:prstGeom>
          <a:noFill/>
        </p:spPr>
        <p:txBody>
          <a:bodyPr wrap="none" rtlCol="0">
            <a:spAutoFit/>
          </a:bodyPr>
          <a:lstStyle/>
          <a:p>
            <a:r>
              <a:rPr lang="en-US" dirty="0" smtClean="0"/>
              <a:t>X3=1</a:t>
            </a:r>
            <a:endParaRPr lang="en-US" dirty="0"/>
          </a:p>
        </p:txBody>
      </p:sp>
      <p:sp>
        <p:nvSpPr>
          <p:cNvPr id="9" name="TextBox 8"/>
          <p:cNvSpPr txBox="1"/>
          <p:nvPr/>
        </p:nvSpPr>
        <p:spPr>
          <a:xfrm>
            <a:off x="3200400" y="5638800"/>
            <a:ext cx="2332049" cy="369332"/>
          </a:xfrm>
          <a:prstGeom prst="rect">
            <a:avLst/>
          </a:prstGeom>
          <a:noFill/>
        </p:spPr>
        <p:txBody>
          <a:bodyPr wrap="none" rtlCol="0">
            <a:spAutoFit/>
          </a:bodyPr>
          <a:lstStyle/>
          <a:p>
            <a:r>
              <a:rPr lang="en-US" dirty="0" smtClean="0"/>
              <a:t>Which one to try next?</a:t>
            </a:r>
            <a:endParaRPr lang="en-US" dirty="0"/>
          </a:p>
        </p:txBody>
      </p:sp>
    </p:spTree>
    <p:extLst>
      <p:ext uri="{BB962C8B-B14F-4D97-AF65-F5344CB8AC3E}">
        <p14:creationId xmlns:p14="http://schemas.microsoft.com/office/powerpoint/2010/main" val="986273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B&amp;B Example Part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2286000"/>
              </a:xfrm>
            </p:spPr>
            <p:txBody>
              <a:bodyPr>
                <a:normAutofit fontScale="85000" lnSpcReduction="20000"/>
              </a:bodyPr>
              <a:lstStyle/>
              <a:p>
                <a:r>
                  <a:rPr lang="en-US" dirty="0" smtClean="0"/>
                  <a:t>Second Branching</a:t>
                </a:r>
              </a:p>
              <a:p>
                <a:pPr lvl="1"/>
                <a:r>
                  <a:rPr lang="en-US" dirty="0" smtClean="0"/>
                  <a:t>Maximize  </a:t>
                </a:r>
                <a14:m>
                  <m:oMath xmlns:m="http://schemas.openxmlformats.org/officeDocument/2006/math">
                    <m:r>
                      <a:rPr lang="en-US" i="1">
                        <a:latin typeface="Cambria Math"/>
                      </a:rPr>
                      <m:t>8</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+11</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+6</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4</m:t>
                        </m:r>
                      </m:sub>
                    </m:sSub>
                  </m:oMath>
                </a14:m>
                <a:endParaRPr lang="en-US" dirty="0"/>
              </a:p>
              <a:p>
                <a:pPr lvl="1"/>
                <a:r>
                  <a:rPr lang="en-US" dirty="0"/>
                  <a:t>Subject to: </a:t>
                </a:r>
                <a14:m>
                  <m:oMath xmlns:m="http://schemas.openxmlformats.org/officeDocument/2006/math">
                    <m:r>
                      <a:rPr lang="en-US" i="1" dirty="0">
                        <a:latin typeface="Cambria Math"/>
                      </a:rPr>
                      <m:t>5</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+7</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+3</m:t>
                    </m:r>
                    <m:sSub>
                      <m:sSubPr>
                        <m:ctrlPr>
                          <a:rPr lang="en-US" i="1">
                            <a:latin typeface="Cambria Math"/>
                          </a:rPr>
                        </m:ctrlPr>
                      </m:sSubPr>
                      <m:e>
                        <m:r>
                          <a:rPr lang="en-US" i="1">
                            <a:latin typeface="Cambria Math"/>
                          </a:rPr>
                          <m:t>𝑥</m:t>
                        </m:r>
                      </m:e>
                      <m:sub>
                        <m:r>
                          <a:rPr lang="en-US" i="1">
                            <a:latin typeface="Cambria Math"/>
                          </a:rPr>
                          <m:t>4</m:t>
                        </m:r>
                      </m:sub>
                    </m:sSub>
                    <m:r>
                      <a:rPr lang="en-US" i="1" smtClean="0">
                        <a:latin typeface="Cambria Math"/>
                        <a:ea typeface="Cambria Math"/>
                      </a:rPr>
                      <m:t>≤</m:t>
                    </m:r>
                    <m:r>
                      <a:rPr lang="en-US" b="0" i="1" smtClean="0">
                        <a:latin typeface="Cambria Math"/>
                        <a:ea typeface="Cambria Math"/>
                      </a:rPr>
                      <m:t>14</m:t>
                    </m:r>
                  </m:oMath>
                </a14:m>
                <a:endParaRPr lang="en-US" dirty="0"/>
              </a:p>
              <a:p>
                <a:pPr lvl="1"/>
                <a:r>
                  <a:rPr lang="en-US" dirty="0"/>
                  <a:t>With</a:t>
                </a:r>
                <a:r>
                  <a:rPr lang="en-US" b="1" i="1" dirty="0"/>
                  <a:t> </a:t>
                </a:r>
                <a14:m>
                  <m:oMath xmlns:m="http://schemas.openxmlformats.org/officeDocument/2006/math">
                    <m:sSub>
                      <m:sSubPr>
                        <m:ctrlPr>
                          <a:rPr lang="en-US" i="1">
                            <a:latin typeface="Cambria Math"/>
                          </a:rPr>
                        </m:ctrlPr>
                      </m:sSubPr>
                      <m:e>
                        <m:r>
                          <a:rPr lang="en-US" b="0" i="1">
                            <a:latin typeface="Cambria Math"/>
                          </a:rPr>
                          <m:t>0</m:t>
                        </m:r>
                        <m:r>
                          <a:rPr lang="en-US" b="0" i="1">
                            <a:latin typeface="Cambria Math"/>
                            <a:ea typeface="Cambria Math"/>
                          </a:rPr>
                          <m:t>≤</m:t>
                        </m:r>
                        <m:r>
                          <a:rPr lang="en-US" b="0" i="1">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4</m:t>
                        </m:r>
                      </m:sub>
                    </m:sSub>
                    <m:r>
                      <a:rPr lang="en-US" b="0" i="0">
                        <a:latin typeface="Cambria Math"/>
                        <a:ea typeface="Cambria Math"/>
                      </a:rPr>
                      <m:t>≤1</m:t>
                    </m:r>
                  </m:oMath>
                </a14:m>
                <a:r>
                  <a:rPr lang="en-US" b="1" i="1" dirty="0" smtClean="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=1</m:t>
                    </m:r>
                  </m:oMath>
                </a14:m>
                <a:r>
                  <a:rPr lang="en-US" dirty="0"/>
                  <a:t> </a:t>
                </a:r>
                <a:endParaRPr lang="en-US" b="1" i="1" dirty="0" smtClean="0"/>
              </a:p>
              <a:p>
                <a:pPr lvl="1"/>
                <a:r>
                  <a:rPr lang="en-US" dirty="0" smtClean="0"/>
                  <a:t>Split chosen subset of feasible set into two pieces one with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=0</m:t>
                    </m:r>
                  </m:oMath>
                </a14:m>
                <a:r>
                  <a:rPr lang="en-US" dirty="0" smtClean="0"/>
                  <a:t> and one with </a:t>
                </a:r>
                <a14:m>
                  <m:oMath xmlns:m="http://schemas.openxmlformats.org/officeDocument/2006/math">
                    <m:sSub>
                      <m:sSubPr>
                        <m:ctrlPr>
                          <a:rPr lang="en-US" i="1">
                            <a:latin typeface="Cambria Math"/>
                          </a:rPr>
                        </m:ctrlPr>
                      </m:sSubPr>
                      <m:e>
                        <m:r>
                          <a:rPr lang="en-US" i="1">
                            <a:latin typeface="Cambria Math"/>
                          </a:rPr>
                          <m:t>𝑥</m:t>
                        </m:r>
                      </m:e>
                      <m:sub>
                        <m:r>
                          <a:rPr lang="en-US" b="0" i="1" smtClean="0">
                            <a:latin typeface="Cambria Math"/>
                          </a:rPr>
                          <m:t>2</m:t>
                        </m:r>
                      </m:sub>
                    </m:sSub>
                    <m:r>
                      <a:rPr lang="en-US" i="1">
                        <a:latin typeface="Cambria Math"/>
                      </a:rPr>
                      <m:t>=</m:t>
                    </m:r>
                    <m:r>
                      <a:rPr lang="en-US" b="0" i="1" smtClean="0">
                        <a:latin typeface="Cambria Math"/>
                      </a:rPr>
                      <m:t>1</m:t>
                    </m:r>
                  </m:oMath>
                </a14:m>
                <a:r>
                  <a:rPr lang="en-US" dirty="0"/>
                  <a:t> </a:t>
                </a:r>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2286000"/>
              </a:xfrm>
              <a:blipFill rotWithShape="1">
                <a:blip r:embed="rId2"/>
                <a:stretch>
                  <a:fillRect l="-1185" t="-5333" r="-1481" b="-1333"/>
                </a:stretch>
              </a:blipFill>
            </p:spPr>
            <p:txBody>
              <a:bodyPr/>
              <a:lstStyle/>
              <a:p>
                <a:r>
                  <a:rPr lang="en-US">
                    <a:noFill/>
                  </a:rPr>
                  <a:t> </a:t>
                </a:r>
              </a:p>
            </p:txBody>
          </p:sp>
        </mc:Fallback>
      </mc:AlternateContent>
      <p:cxnSp>
        <p:nvCxnSpPr>
          <p:cNvPr id="5" name="Straight Arrow Connector 4"/>
          <p:cNvCxnSpPr>
            <a:stCxn id="13" idx="1"/>
            <a:endCxn id="4098" idx="0"/>
          </p:cNvCxnSpPr>
          <p:nvPr/>
        </p:nvCxnSpPr>
        <p:spPr>
          <a:xfrm flipH="1">
            <a:off x="1824329" y="4062636"/>
            <a:ext cx="1551495" cy="8903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3" idx="3"/>
            <a:endCxn id="4099" idx="0"/>
          </p:cNvCxnSpPr>
          <p:nvPr/>
        </p:nvCxnSpPr>
        <p:spPr>
          <a:xfrm>
            <a:off x="5357024" y="4062636"/>
            <a:ext cx="1660180" cy="8903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1654" y="4495800"/>
            <a:ext cx="654346" cy="369332"/>
          </a:xfrm>
          <a:prstGeom prst="rect">
            <a:avLst/>
          </a:prstGeom>
          <a:noFill/>
        </p:spPr>
        <p:txBody>
          <a:bodyPr wrap="none" rtlCol="0">
            <a:spAutoFit/>
          </a:bodyPr>
          <a:lstStyle/>
          <a:p>
            <a:r>
              <a:rPr lang="en-US" dirty="0" smtClean="0"/>
              <a:t>X2=0</a:t>
            </a:r>
            <a:endParaRPr lang="en-US" dirty="0"/>
          </a:p>
        </p:txBody>
      </p:sp>
      <p:sp>
        <p:nvSpPr>
          <p:cNvPr id="12" name="TextBox 11"/>
          <p:cNvSpPr txBox="1"/>
          <p:nvPr/>
        </p:nvSpPr>
        <p:spPr>
          <a:xfrm>
            <a:off x="6051254" y="4191000"/>
            <a:ext cx="654346" cy="369332"/>
          </a:xfrm>
          <a:prstGeom prst="rect">
            <a:avLst/>
          </a:prstGeom>
          <a:noFill/>
        </p:spPr>
        <p:txBody>
          <a:bodyPr wrap="none" rtlCol="0">
            <a:spAutoFit/>
          </a:bodyPr>
          <a:lstStyle/>
          <a:p>
            <a:r>
              <a:rPr lang="en-US" dirty="0" smtClean="0"/>
              <a:t>X2=1</a:t>
            </a:r>
            <a:endParaRPr lang="en-US"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824" y="3324672"/>
            <a:ext cx="1981200" cy="147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80" y="4953000"/>
            <a:ext cx="161049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953000"/>
            <a:ext cx="169000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19080" y="6172200"/>
            <a:ext cx="1711302" cy="646331"/>
          </a:xfrm>
          <a:prstGeom prst="rect">
            <a:avLst/>
          </a:prstGeom>
          <a:noFill/>
        </p:spPr>
        <p:txBody>
          <a:bodyPr wrap="none" rtlCol="0">
            <a:spAutoFit/>
          </a:bodyPr>
          <a:lstStyle/>
          <a:p>
            <a:pPr algn="ctr"/>
            <a:r>
              <a:rPr lang="en-US" b="1" dirty="0" smtClean="0">
                <a:solidFill>
                  <a:srgbClr val="C00000"/>
                </a:solidFill>
              </a:rPr>
              <a:t>Integer Solution</a:t>
            </a:r>
          </a:p>
          <a:p>
            <a:pPr algn="ctr"/>
            <a:r>
              <a:rPr lang="en-US" b="1" dirty="0" smtClean="0">
                <a:solidFill>
                  <a:srgbClr val="C00000"/>
                </a:solidFill>
              </a:rPr>
              <a:t>(Best so far)</a:t>
            </a:r>
            <a:endParaRPr lang="en-US" b="1" dirty="0">
              <a:solidFill>
                <a:srgbClr val="C00000"/>
              </a:solidFill>
            </a:endParaRPr>
          </a:p>
        </p:txBody>
      </p:sp>
    </p:spTree>
    <p:extLst>
      <p:ext uri="{BB962C8B-B14F-4D97-AF65-F5344CB8AC3E}">
        <p14:creationId xmlns:p14="http://schemas.microsoft.com/office/powerpoint/2010/main" val="2527818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LP and MIP 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 &amp; M Sections 5.1.1, 5.1.2, 5.1.3, 5.2.1, 5.2.2</a:t>
            </a:r>
          </a:p>
          <a:p>
            <a:r>
              <a:rPr lang="en-US" i="1" dirty="0" smtClean="0"/>
              <a:t>LINEAR PROGRAMMING: A </a:t>
            </a:r>
            <a:r>
              <a:rPr lang="en-US" i="1" dirty="0"/>
              <a:t>Concise </a:t>
            </a:r>
            <a:r>
              <a:rPr lang="en-US" i="1" dirty="0" smtClean="0"/>
              <a:t>Introduction</a:t>
            </a:r>
            <a:r>
              <a:rPr lang="en-US" dirty="0" smtClean="0"/>
              <a:t>, Thomas </a:t>
            </a:r>
            <a:r>
              <a:rPr lang="en-US" dirty="0"/>
              <a:t>S. </a:t>
            </a:r>
            <a:r>
              <a:rPr lang="en-US" dirty="0" smtClean="0"/>
              <a:t>Ferguson</a:t>
            </a:r>
          </a:p>
          <a:p>
            <a:pPr lvl="1"/>
            <a:r>
              <a:rPr lang="en-US" dirty="0">
                <a:hlinkClick r:id="rId2"/>
              </a:rPr>
              <a:t>http://www.math.ucla.edu/~</a:t>
            </a:r>
            <a:r>
              <a:rPr lang="en-US" dirty="0" smtClean="0">
                <a:hlinkClick r:id="rId2"/>
              </a:rPr>
              <a:t>tom/LP.pdf</a:t>
            </a:r>
            <a:r>
              <a:rPr lang="en-US" dirty="0" smtClean="0"/>
              <a:t> </a:t>
            </a:r>
          </a:p>
          <a:p>
            <a:pPr lvl="1"/>
            <a:r>
              <a:rPr lang="en-US" dirty="0" smtClean="0"/>
              <a:t>Well written and to the point</a:t>
            </a:r>
          </a:p>
          <a:p>
            <a:r>
              <a:rPr lang="en-US" dirty="0" smtClean="0"/>
              <a:t>Wikipedia</a:t>
            </a:r>
          </a:p>
          <a:p>
            <a:pPr lvl="1"/>
            <a:r>
              <a:rPr lang="en-US" dirty="0">
                <a:hlinkClick r:id="rId3"/>
              </a:rPr>
              <a:t>https://</a:t>
            </a:r>
            <a:r>
              <a:rPr lang="en-US" dirty="0" smtClean="0">
                <a:hlinkClick r:id="rId3"/>
              </a:rPr>
              <a:t>en.wikipedia.org/wiki/Linear_programming</a:t>
            </a:r>
            <a:endParaRPr lang="en-US" dirty="0" smtClean="0"/>
          </a:p>
          <a:p>
            <a:r>
              <a:rPr lang="en-US" i="1" dirty="0" smtClean="0"/>
              <a:t>Combinatorial Optimization, Algorithms and Complexity</a:t>
            </a:r>
          </a:p>
          <a:p>
            <a:pPr lvl="1"/>
            <a:r>
              <a:rPr lang="en-US" dirty="0" smtClean="0"/>
              <a:t>Christos Papadimitriou &amp; Kenneth </a:t>
            </a:r>
            <a:r>
              <a:rPr lang="en-US" dirty="0" err="1" smtClean="0"/>
              <a:t>Steiglitz</a:t>
            </a:r>
            <a:r>
              <a:rPr lang="en-US" dirty="0" smtClean="0"/>
              <a:t>, Dover </a:t>
            </a:r>
          </a:p>
          <a:p>
            <a:pPr lvl="1"/>
            <a:r>
              <a:rPr lang="en-US" dirty="0" smtClean="0"/>
              <a:t>Good more advanced book, inexpensive. Referenced as </a:t>
            </a:r>
            <a:r>
              <a:rPr lang="en-US" b="1" i="1" dirty="0" smtClean="0"/>
              <a:t>P&amp;S</a:t>
            </a:r>
            <a:r>
              <a:rPr lang="en-US" dirty="0" smtClean="0"/>
              <a:t> in these slides.</a:t>
            </a:r>
            <a:endParaRPr lang="en-US" dirty="0"/>
          </a:p>
          <a:p>
            <a:endParaRPr lang="en-US" dirty="0"/>
          </a:p>
        </p:txBody>
      </p:sp>
    </p:spTree>
    <p:extLst>
      <p:ext uri="{BB962C8B-B14F-4D97-AF65-F5344CB8AC3E}">
        <p14:creationId xmlns:p14="http://schemas.microsoft.com/office/powerpoint/2010/main" val="251456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B&amp;B Example Part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2286000"/>
              </a:xfrm>
            </p:spPr>
            <p:txBody>
              <a:bodyPr>
                <a:normAutofit fontScale="70000" lnSpcReduction="20000"/>
              </a:bodyPr>
              <a:lstStyle/>
              <a:p>
                <a:r>
                  <a:rPr lang="en-US" dirty="0" smtClean="0"/>
                  <a:t>Third Branching</a:t>
                </a:r>
              </a:p>
              <a:p>
                <a:pPr lvl="1"/>
                <a:r>
                  <a:rPr lang="en-US" dirty="0" smtClean="0"/>
                  <a:t>Maximize  </a:t>
                </a:r>
                <a14:m>
                  <m:oMath xmlns:m="http://schemas.openxmlformats.org/officeDocument/2006/math">
                    <m:r>
                      <a:rPr lang="en-US" i="1">
                        <a:latin typeface="Cambria Math"/>
                      </a:rPr>
                      <m:t>8</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+11</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+6</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4</m:t>
                        </m:r>
                      </m:sub>
                    </m:sSub>
                  </m:oMath>
                </a14:m>
                <a:endParaRPr lang="en-US" dirty="0"/>
              </a:p>
              <a:p>
                <a:pPr lvl="1"/>
                <a:r>
                  <a:rPr lang="en-US" dirty="0"/>
                  <a:t>Subject to: </a:t>
                </a:r>
                <a14:m>
                  <m:oMath xmlns:m="http://schemas.openxmlformats.org/officeDocument/2006/math">
                    <m:r>
                      <a:rPr lang="en-US" i="1" dirty="0">
                        <a:latin typeface="Cambria Math"/>
                      </a:rPr>
                      <m:t>5</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+7</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+4</m:t>
                    </m:r>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+3</m:t>
                    </m:r>
                    <m:sSub>
                      <m:sSubPr>
                        <m:ctrlPr>
                          <a:rPr lang="en-US" i="1">
                            <a:latin typeface="Cambria Math"/>
                          </a:rPr>
                        </m:ctrlPr>
                      </m:sSubPr>
                      <m:e>
                        <m:r>
                          <a:rPr lang="en-US" i="1">
                            <a:latin typeface="Cambria Math"/>
                          </a:rPr>
                          <m:t>𝑥</m:t>
                        </m:r>
                      </m:e>
                      <m:sub>
                        <m:r>
                          <a:rPr lang="en-US" i="1">
                            <a:latin typeface="Cambria Math"/>
                          </a:rPr>
                          <m:t>4</m:t>
                        </m:r>
                      </m:sub>
                    </m:sSub>
                    <m:r>
                      <a:rPr lang="en-US" i="1" smtClean="0">
                        <a:latin typeface="Cambria Math"/>
                        <a:ea typeface="Cambria Math"/>
                      </a:rPr>
                      <m:t>≤</m:t>
                    </m:r>
                    <m:r>
                      <a:rPr lang="en-US" b="0" i="1" smtClean="0">
                        <a:latin typeface="Cambria Math"/>
                        <a:ea typeface="Cambria Math"/>
                      </a:rPr>
                      <m:t>14</m:t>
                    </m:r>
                  </m:oMath>
                </a14:m>
                <a:endParaRPr lang="en-US" dirty="0"/>
              </a:p>
              <a:p>
                <a:pPr lvl="1"/>
                <a:r>
                  <a:rPr lang="en-US" dirty="0"/>
                  <a:t>With</a:t>
                </a:r>
                <a:r>
                  <a:rPr lang="en-US" b="1" i="1" dirty="0"/>
                  <a:t> </a:t>
                </a:r>
                <a14:m>
                  <m:oMath xmlns:m="http://schemas.openxmlformats.org/officeDocument/2006/math">
                    <m:r>
                      <a:rPr lang="en-US" b="1" i="1" smtClean="0">
                        <a:latin typeface="Cambria Math"/>
                        <a:ea typeface="Cambria Math"/>
                      </a:rPr>
                      <m:t>𝟎</m:t>
                    </m:r>
                    <m:r>
                      <a:rPr lang="en-US" b="0" i="1" smtClean="0">
                        <a:latin typeface="Cambria Math"/>
                        <a:ea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4</m:t>
                        </m:r>
                      </m:sub>
                    </m:sSub>
                    <m:r>
                      <a:rPr lang="en-US" b="0" i="0">
                        <a:latin typeface="Cambria Math"/>
                        <a:ea typeface="Cambria Math"/>
                      </a:rPr>
                      <m:t>≤1</m:t>
                    </m:r>
                  </m:oMath>
                </a14:m>
                <a:r>
                  <a:rPr lang="en-US" b="1" i="1" dirty="0" smtClean="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3</m:t>
                        </m:r>
                      </m:sub>
                    </m:sSub>
                    <m:r>
                      <a:rPr lang="en-US" i="1">
                        <a:latin typeface="Cambria Math"/>
                      </a:rPr>
                      <m:t>=1</m:t>
                    </m:r>
                  </m:oMath>
                </a14:m>
                <a:r>
                  <a:rPr lang="en-US" b="1" i="1" dirty="0" smtClean="0"/>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=1</m:t>
                    </m:r>
                  </m:oMath>
                </a14:m>
                <a:r>
                  <a:rPr lang="en-US" dirty="0"/>
                  <a:t> </a:t>
                </a:r>
              </a:p>
              <a:p>
                <a:pPr lvl="1"/>
                <a:endParaRPr lang="en-US" b="1" i="1" dirty="0" smtClean="0"/>
              </a:p>
              <a:p>
                <a:pPr lvl="1"/>
                <a:r>
                  <a:rPr lang="en-US" dirty="0" smtClean="0"/>
                  <a:t>Split chosen subset of feasible set into two pieces one with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=0</m:t>
                    </m:r>
                  </m:oMath>
                </a14:m>
                <a:r>
                  <a:rPr lang="en-US" dirty="0" smtClean="0"/>
                  <a:t> and one with </a:t>
                </a:r>
                <a14:m>
                  <m:oMath xmlns:m="http://schemas.openxmlformats.org/officeDocument/2006/math">
                    <m:sSub>
                      <m:sSubPr>
                        <m:ctrlPr>
                          <a:rPr lang="en-US" i="1">
                            <a:latin typeface="Cambria Math"/>
                          </a:rPr>
                        </m:ctrlPr>
                      </m:sSubPr>
                      <m:e>
                        <m:r>
                          <a:rPr lang="en-US" i="1">
                            <a:latin typeface="Cambria Math"/>
                          </a:rPr>
                          <m:t>𝑥</m:t>
                        </m:r>
                      </m:e>
                      <m:sub>
                        <m:r>
                          <a:rPr lang="en-US" b="0" i="1" smtClean="0">
                            <a:latin typeface="Cambria Math"/>
                          </a:rPr>
                          <m:t>1</m:t>
                        </m:r>
                      </m:sub>
                    </m:sSub>
                    <m:r>
                      <a:rPr lang="en-US" i="1">
                        <a:latin typeface="Cambria Math"/>
                      </a:rPr>
                      <m:t>=</m:t>
                    </m:r>
                    <m:r>
                      <a:rPr lang="en-US" b="0" i="1" smtClean="0">
                        <a:latin typeface="Cambria Math"/>
                      </a:rPr>
                      <m:t>1</m:t>
                    </m:r>
                  </m:oMath>
                </a14:m>
                <a:r>
                  <a:rPr lang="en-US" dirty="0"/>
                  <a:t> </a:t>
                </a:r>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2286000"/>
              </a:xfrm>
              <a:blipFill rotWithShape="1">
                <a:blip r:embed="rId2"/>
                <a:stretch>
                  <a:fillRect l="-815" t="-4267" r="-1333"/>
                </a:stretch>
              </a:blipFill>
            </p:spPr>
            <p:txBody>
              <a:bodyPr/>
              <a:lstStyle/>
              <a:p>
                <a:r>
                  <a:rPr lang="en-US">
                    <a:noFill/>
                  </a:rPr>
                  <a:t> </a:t>
                </a:r>
              </a:p>
            </p:txBody>
          </p:sp>
        </mc:Fallback>
      </mc:AlternateContent>
      <p:cxnSp>
        <p:nvCxnSpPr>
          <p:cNvPr id="5" name="Straight Arrow Connector 4"/>
          <p:cNvCxnSpPr/>
          <p:nvPr/>
        </p:nvCxnSpPr>
        <p:spPr>
          <a:xfrm flipH="1">
            <a:off x="1824329" y="4062636"/>
            <a:ext cx="1551495" cy="8903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6" idx="3"/>
            <a:endCxn id="5123" idx="0"/>
          </p:cNvCxnSpPr>
          <p:nvPr/>
        </p:nvCxnSpPr>
        <p:spPr>
          <a:xfrm>
            <a:off x="5357024" y="3962821"/>
            <a:ext cx="1662936" cy="1228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1654" y="4495800"/>
            <a:ext cx="654346" cy="369332"/>
          </a:xfrm>
          <a:prstGeom prst="rect">
            <a:avLst/>
          </a:prstGeom>
          <a:noFill/>
        </p:spPr>
        <p:txBody>
          <a:bodyPr wrap="none" rtlCol="0">
            <a:spAutoFit/>
          </a:bodyPr>
          <a:lstStyle/>
          <a:p>
            <a:r>
              <a:rPr lang="en-US" dirty="0" smtClean="0"/>
              <a:t>X1=0</a:t>
            </a:r>
            <a:endParaRPr lang="en-US" dirty="0"/>
          </a:p>
        </p:txBody>
      </p:sp>
      <p:sp>
        <p:nvSpPr>
          <p:cNvPr id="12" name="TextBox 11"/>
          <p:cNvSpPr txBox="1"/>
          <p:nvPr/>
        </p:nvSpPr>
        <p:spPr>
          <a:xfrm>
            <a:off x="6051254" y="4191000"/>
            <a:ext cx="654346" cy="369332"/>
          </a:xfrm>
          <a:prstGeom prst="rect">
            <a:avLst/>
          </a:prstGeom>
          <a:noFill/>
        </p:spPr>
        <p:txBody>
          <a:bodyPr wrap="none" rtlCol="0">
            <a:spAutoFit/>
          </a:bodyPr>
          <a:lstStyle/>
          <a:p>
            <a:r>
              <a:rPr lang="en-US" dirty="0" smtClean="0"/>
              <a:t>X1=1</a:t>
            </a:r>
            <a:endParaRPr lang="en-US" dirty="0"/>
          </a:p>
        </p:txBody>
      </p:sp>
      <p:sp>
        <p:nvSpPr>
          <p:cNvPr id="15" name="TextBox 14"/>
          <p:cNvSpPr txBox="1"/>
          <p:nvPr/>
        </p:nvSpPr>
        <p:spPr>
          <a:xfrm>
            <a:off x="1019080" y="6172200"/>
            <a:ext cx="1711302" cy="646331"/>
          </a:xfrm>
          <a:prstGeom prst="rect">
            <a:avLst/>
          </a:prstGeom>
          <a:noFill/>
        </p:spPr>
        <p:txBody>
          <a:bodyPr wrap="none" rtlCol="0">
            <a:spAutoFit/>
          </a:bodyPr>
          <a:lstStyle/>
          <a:p>
            <a:pPr algn="ctr"/>
            <a:r>
              <a:rPr lang="en-US" b="1" dirty="0" smtClean="0">
                <a:solidFill>
                  <a:srgbClr val="C00000"/>
                </a:solidFill>
              </a:rPr>
              <a:t>Integer Solution</a:t>
            </a:r>
          </a:p>
          <a:p>
            <a:pPr algn="ctr"/>
            <a:r>
              <a:rPr lang="en-US" b="1" dirty="0" smtClean="0">
                <a:solidFill>
                  <a:srgbClr val="C00000"/>
                </a:solidFill>
              </a:rPr>
              <a:t>(Best so far)</a:t>
            </a:r>
            <a:endParaRPr lang="en-US" b="1" dirty="0">
              <a:solidFill>
                <a:srgbClr val="C00000"/>
              </a:solidFill>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017" y="3277021"/>
            <a:ext cx="169000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068" y="4953000"/>
            <a:ext cx="158496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176" y="5191125"/>
            <a:ext cx="4177567"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139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B&amp;B Example Part 5</a:t>
            </a:r>
            <a:endParaRPr lang="en-US" dirty="0"/>
          </a:p>
        </p:txBody>
      </p:sp>
      <p:sp>
        <p:nvSpPr>
          <p:cNvPr id="3" name="Content Placeholder 2"/>
          <p:cNvSpPr>
            <a:spLocks noGrp="1"/>
          </p:cNvSpPr>
          <p:nvPr>
            <p:ph idx="1"/>
          </p:nvPr>
        </p:nvSpPr>
        <p:spPr>
          <a:xfrm>
            <a:off x="457200" y="1143000"/>
            <a:ext cx="8229600" cy="685800"/>
          </a:xfrm>
        </p:spPr>
        <p:txBody>
          <a:bodyPr>
            <a:normAutofit/>
          </a:bodyPr>
          <a:lstStyle/>
          <a:p>
            <a:r>
              <a:rPr lang="en-US" dirty="0" smtClean="0"/>
              <a:t>Branching Tree:</a:t>
            </a:r>
            <a:endParaRPr lang="en-US" dirty="0"/>
          </a:p>
          <a:p>
            <a:pPr marL="457200" lvl="1" indent="0">
              <a:buNone/>
            </a:pPr>
            <a:endParaRPr lang="en-US" dirty="0"/>
          </a:p>
          <a:p>
            <a:endParaRPr lang="en-US" dirty="0"/>
          </a:p>
        </p:txBody>
      </p:sp>
      <p:sp>
        <p:nvSpPr>
          <p:cNvPr id="8" name="TextBox 7"/>
          <p:cNvSpPr txBox="1"/>
          <p:nvPr/>
        </p:nvSpPr>
        <p:spPr>
          <a:xfrm>
            <a:off x="5100754" y="4898658"/>
            <a:ext cx="654346" cy="369332"/>
          </a:xfrm>
          <a:prstGeom prst="rect">
            <a:avLst/>
          </a:prstGeom>
          <a:noFill/>
        </p:spPr>
        <p:txBody>
          <a:bodyPr wrap="none" rtlCol="0">
            <a:spAutoFit/>
          </a:bodyPr>
          <a:lstStyle/>
          <a:p>
            <a:r>
              <a:rPr lang="en-US" dirty="0" smtClean="0"/>
              <a:t>X1=0</a:t>
            </a:r>
            <a:endParaRPr lang="en-US" dirty="0"/>
          </a:p>
        </p:txBody>
      </p:sp>
      <p:cxnSp>
        <p:nvCxnSpPr>
          <p:cNvPr id="5" name="Straight Arrow Connector 4"/>
          <p:cNvCxnSpPr>
            <a:stCxn id="29" idx="1"/>
            <a:endCxn id="5122" idx="0"/>
          </p:cNvCxnSpPr>
          <p:nvPr/>
        </p:nvCxnSpPr>
        <p:spPr>
          <a:xfrm flipH="1">
            <a:off x="4792213" y="4091270"/>
            <a:ext cx="1176208" cy="1165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9" idx="3"/>
            <a:endCxn id="5123" idx="0"/>
          </p:cNvCxnSpPr>
          <p:nvPr/>
        </p:nvCxnSpPr>
        <p:spPr>
          <a:xfrm>
            <a:off x="7658428" y="4091270"/>
            <a:ext cx="126177" cy="16805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14309" y="5083324"/>
            <a:ext cx="433500" cy="254249"/>
          </a:xfrm>
          <a:prstGeom prst="rect">
            <a:avLst/>
          </a:prstGeom>
          <a:noFill/>
        </p:spPr>
        <p:txBody>
          <a:bodyPr wrap="none" rtlCol="0">
            <a:spAutoFit/>
          </a:bodyPr>
          <a:lstStyle/>
          <a:p>
            <a:r>
              <a:rPr lang="en-US" dirty="0" smtClean="0"/>
              <a:t>X1=1</a:t>
            </a:r>
            <a:endParaRPr lang="en-US" dirty="0"/>
          </a:p>
        </p:txBody>
      </p:sp>
      <p:sp>
        <p:nvSpPr>
          <p:cNvPr id="15" name="TextBox 14"/>
          <p:cNvSpPr txBox="1"/>
          <p:nvPr/>
        </p:nvSpPr>
        <p:spPr>
          <a:xfrm>
            <a:off x="3902212" y="6096000"/>
            <a:ext cx="1711302" cy="646331"/>
          </a:xfrm>
          <a:prstGeom prst="rect">
            <a:avLst/>
          </a:prstGeom>
          <a:noFill/>
        </p:spPr>
        <p:txBody>
          <a:bodyPr wrap="none" rtlCol="0">
            <a:spAutoFit/>
          </a:bodyPr>
          <a:lstStyle/>
          <a:p>
            <a:pPr algn="ctr"/>
            <a:r>
              <a:rPr lang="en-US" b="1" dirty="0" smtClean="0">
                <a:solidFill>
                  <a:srgbClr val="C00000"/>
                </a:solidFill>
              </a:rPr>
              <a:t>Integer Solution</a:t>
            </a:r>
          </a:p>
          <a:p>
            <a:pPr algn="ctr"/>
            <a:r>
              <a:rPr lang="en-US" b="1" dirty="0" smtClean="0">
                <a:solidFill>
                  <a:srgbClr val="C00000"/>
                </a:solidFill>
              </a:rPr>
              <a:t>(Best )</a:t>
            </a:r>
            <a:endParaRPr lang="en-US" b="1"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256702"/>
            <a:ext cx="1050025" cy="83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71811"/>
            <a:ext cx="2767610" cy="36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456" y="1014131"/>
            <a:ext cx="1248780" cy="94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85732"/>
            <a:ext cx="1362658" cy="101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9073" y="2422463"/>
            <a:ext cx="1368836" cy="101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a:stCxn id="13" idx="1"/>
            <a:endCxn id="14" idx="0"/>
          </p:cNvCxnSpPr>
          <p:nvPr/>
        </p:nvCxnSpPr>
        <p:spPr>
          <a:xfrm flipH="1">
            <a:off x="2129129" y="1487959"/>
            <a:ext cx="1782327" cy="8977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p:cNvCxnSpPr>
          <p:nvPr/>
        </p:nvCxnSpPr>
        <p:spPr>
          <a:xfrm>
            <a:off x="5160236" y="1487959"/>
            <a:ext cx="1469164" cy="8977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33903" y="1776132"/>
            <a:ext cx="452096" cy="646331"/>
          </a:xfrm>
          <a:prstGeom prst="rect">
            <a:avLst/>
          </a:prstGeom>
          <a:noFill/>
        </p:spPr>
        <p:txBody>
          <a:bodyPr wrap="square" rtlCol="0">
            <a:spAutoFit/>
          </a:bodyPr>
          <a:lstStyle/>
          <a:p>
            <a:r>
              <a:rPr lang="en-US" dirty="0" smtClean="0"/>
              <a:t>X3=0</a:t>
            </a:r>
            <a:endParaRPr lang="en-US" dirty="0"/>
          </a:p>
        </p:txBody>
      </p:sp>
      <p:sp>
        <p:nvSpPr>
          <p:cNvPr id="21" name="TextBox 20"/>
          <p:cNvSpPr txBox="1"/>
          <p:nvPr/>
        </p:nvSpPr>
        <p:spPr>
          <a:xfrm>
            <a:off x="6177303" y="1673500"/>
            <a:ext cx="452096" cy="646331"/>
          </a:xfrm>
          <a:prstGeom prst="rect">
            <a:avLst/>
          </a:prstGeom>
          <a:noFill/>
        </p:spPr>
        <p:txBody>
          <a:bodyPr wrap="square" rtlCol="0">
            <a:spAutoFit/>
          </a:bodyPr>
          <a:lstStyle/>
          <a:p>
            <a:r>
              <a:rPr lang="en-US" dirty="0" smtClean="0"/>
              <a:t>X3=1</a:t>
            </a:r>
            <a:endParaRPr lang="en-US" dirty="0"/>
          </a:p>
        </p:txBody>
      </p:sp>
      <p:cxnSp>
        <p:nvCxnSpPr>
          <p:cNvPr id="23" name="Straight Arrow Connector 22"/>
          <p:cNvCxnSpPr>
            <a:stCxn id="17" idx="1"/>
            <a:endCxn id="24" idx="0"/>
          </p:cNvCxnSpPr>
          <p:nvPr/>
        </p:nvCxnSpPr>
        <p:spPr>
          <a:xfrm flipH="1">
            <a:off x="1323881" y="2932332"/>
            <a:ext cx="4095192" cy="13289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2" y="4261248"/>
            <a:ext cx="161049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18632" y="5480448"/>
            <a:ext cx="1711302" cy="646331"/>
          </a:xfrm>
          <a:prstGeom prst="rect">
            <a:avLst/>
          </a:prstGeom>
          <a:noFill/>
        </p:spPr>
        <p:txBody>
          <a:bodyPr wrap="none" rtlCol="0">
            <a:spAutoFit/>
          </a:bodyPr>
          <a:lstStyle/>
          <a:p>
            <a:pPr algn="ctr"/>
            <a:r>
              <a:rPr lang="en-US" b="1" dirty="0" smtClean="0">
                <a:solidFill>
                  <a:srgbClr val="C00000"/>
                </a:solidFill>
              </a:rPr>
              <a:t>Integer Solution</a:t>
            </a:r>
          </a:p>
          <a:p>
            <a:pPr algn="ctr"/>
            <a:r>
              <a:rPr lang="en-US" b="1" dirty="0" smtClean="0">
                <a:solidFill>
                  <a:srgbClr val="C00000"/>
                </a:solidFill>
              </a:rPr>
              <a:t>(Best so far)</a:t>
            </a:r>
            <a:endParaRPr lang="en-US" b="1" dirty="0">
              <a:solidFill>
                <a:srgbClr val="C00000"/>
              </a:solidFill>
            </a:endParaRPr>
          </a:p>
        </p:txBody>
      </p:sp>
      <p:cxnSp>
        <p:nvCxnSpPr>
          <p:cNvPr id="28" name="Straight Arrow Connector 27"/>
          <p:cNvCxnSpPr>
            <a:stCxn id="17" idx="3"/>
            <a:endCxn id="29" idx="0"/>
          </p:cNvCxnSpPr>
          <p:nvPr/>
        </p:nvCxnSpPr>
        <p:spPr>
          <a:xfrm>
            <a:off x="6787909" y="2932332"/>
            <a:ext cx="25516" cy="4731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8421" y="3405470"/>
            <a:ext cx="169000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018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B&amp;B Solver Behavior</a:t>
            </a:r>
            <a:endParaRPr lang="en-US" dirty="0"/>
          </a:p>
        </p:txBody>
      </p:sp>
      <p:sp>
        <p:nvSpPr>
          <p:cNvPr id="3" name="Content Placeholder 2"/>
          <p:cNvSpPr>
            <a:spLocks noGrp="1"/>
          </p:cNvSpPr>
          <p:nvPr>
            <p:ph idx="1"/>
          </p:nvPr>
        </p:nvSpPr>
        <p:spPr>
          <a:xfrm>
            <a:off x="457200" y="1600200"/>
            <a:ext cx="8229600" cy="1371599"/>
          </a:xfrm>
        </p:spPr>
        <p:txBody>
          <a:bodyPr>
            <a:normAutofit fontScale="77500" lnSpcReduction="20000"/>
          </a:bodyPr>
          <a:lstStyle/>
          <a:p>
            <a:r>
              <a:rPr lang="en-US" dirty="0" smtClean="0"/>
              <a:t>Modular Dimensioning Node Link Formulation</a:t>
            </a:r>
          </a:p>
          <a:p>
            <a:pPr lvl="1"/>
            <a:r>
              <a:rPr lang="en-US" dirty="0" smtClean="0"/>
              <a:t>Chinese Network (directed) 204 links, 54 nodes</a:t>
            </a:r>
          </a:p>
          <a:p>
            <a:pPr lvl="2"/>
            <a:r>
              <a:rPr lang="en-US" dirty="0" smtClean="0"/>
              <a:t>1224 variables, 474 constraints</a:t>
            </a:r>
          </a:p>
          <a:p>
            <a:pPr lvl="2"/>
            <a:r>
              <a:rPr lang="en-US" dirty="0" smtClean="0"/>
              <a:t>204 integer (not binary) variables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8" y="3124200"/>
            <a:ext cx="8959042" cy="155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715" y="5524500"/>
            <a:ext cx="63912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257124" y="4688638"/>
                <a:ext cx="4810676" cy="8953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a:rPr>
                        <m:t>𝑔𝑎𝑝</m:t>
                      </m:r>
                      <m:r>
                        <a:rPr lang="en-US" b="0" i="1" smtClean="0">
                          <a:solidFill>
                            <a:srgbClr val="C00000"/>
                          </a:solidFill>
                          <a:latin typeface="Cambria Math"/>
                        </a:rPr>
                        <m:t>=</m:t>
                      </m:r>
                      <m:f>
                        <m:fPr>
                          <m:ctrlPr>
                            <a:rPr lang="en-US" b="0" i="1" smtClean="0">
                              <a:solidFill>
                                <a:srgbClr val="C00000"/>
                              </a:solidFill>
                              <a:latin typeface="Cambria Math"/>
                            </a:rPr>
                          </m:ctrlPr>
                        </m:fPr>
                        <m:num>
                          <m:r>
                            <a:rPr lang="en-US" b="0" i="1" smtClean="0">
                              <a:solidFill>
                                <a:srgbClr val="C00000"/>
                              </a:solidFill>
                              <a:latin typeface="Cambria Math"/>
                            </a:rPr>
                            <m:t>𝑀𝐼𝑃𝑆𝑜𝑙𝑢𝑡𝑖𝑜𝑛</m:t>
                          </m:r>
                          <m:r>
                            <a:rPr lang="en-US" b="0" i="1" smtClean="0">
                              <a:solidFill>
                                <a:srgbClr val="C00000"/>
                              </a:solidFill>
                              <a:latin typeface="Cambria Math"/>
                            </a:rPr>
                            <m:t>−</m:t>
                          </m:r>
                          <m:r>
                            <a:rPr lang="en-US" b="0" i="1" smtClean="0">
                              <a:solidFill>
                                <a:srgbClr val="C00000"/>
                              </a:solidFill>
                              <a:latin typeface="Cambria Math"/>
                            </a:rPr>
                            <m:t>𝑅𝑒𝑙𝑎𝑥𝑒𝑑𝑆𝑜𝑙𝑢𝑡𝑖𝑜𝑛</m:t>
                          </m:r>
                        </m:num>
                        <m:den>
                          <m:r>
                            <a:rPr lang="en-US" b="0" i="1" smtClean="0">
                              <a:solidFill>
                                <a:srgbClr val="C00000"/>
                              </a:solidFill>
                              <a:latin typeface="Cambria Math"/>
                            </a:rPr>
                            <m:t>𝑅𝑒𝑙𝑎𝑥𝑒𝑑𝑆𝑜𝑙𝑢𝑡𝑖𝑜𝑛</m:t>
                          </m:r>
                        </m:den>
                      </m:f>
                    </m:oMath>
                  </m:oMathPara>
                </a14:m>
                <a:endParaRPr lang="en-US" b="0" dirty="0" smtClean="0">
                  <a:solidFill>
                    <a:srgbClr val="C00000"/>
                  </a:solidFill>
                </a:endParaRPr>
              </a:p>
              <a:p>
                <a:endParaRPr lang="en-US" dirty="0">
                  <a:solidFill>
                    <a:srgbClr val="C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57124" y="4688638"/>
                <a:ext cx="4810676" cy="895310"/>
              </a:xfrm>
              <a:prstGeom prst="rect">
                <a:avLst/>
              </a:prstGeom>
              <a:blipFill rotWithShape="1">
                <a:blip r:embed="rId4"/>
                <a:stretch>
                  <a:fillRect/>
                </a:stretch>
              </a:blipFill>
            </p:spPr>
            <p:txBody>
              <a:bodyPr/>
              <a:lstStyle/>
              <a:p>
                <a:r>
                  <a:rPr lang="en-US">
                    <a:noFill/>
                  </a:rPr>
                  <a:t> </a:t>
                </a:r>
              </a:p>
            </p:txBody>
          </p:sp>
        </mc:Fallback>
      </mc:AlternateContent>
      <p:sp>
        <p:nvSpPr>
          <p:cNvPr id="5" name="TextBox 4"/>
          <p:cNvSpPr txBox="1"/>
          <p:nvPr/>
        </p:nvSpPr>
        <p:spPr>
          <a:xfrm>
            <a:off x="2457263" y="1143000"/>
            <a:ext cx="3707682" cy="400110"/>
          </a:xfrm>
          <a:prstGeom prst="rect">
            <a:avLst/>
          </a:prstGeom>
          <a:noFill/>
        </p:spPr>
        <p:txBody>
          <a:bodyPr wrap="none" rtlCol="0">
            <a:spAutoFit/>
          </a:bodyPr>
          <a:lstStyle/>
          <a:p>
            <a:pPr algn="ctr"/>
            <a:r>
              <a:rPr lang="en-US" sz="2000" b="1" i="1" dirty="0" err="1" smtClean="0">
                <a:solidFill>
                  <a:schemeClr val="accent1"/>
                </a:solidFill>
              </a:rPr>
              <a:t>lp_solve</a:t>
            </a:r>
            <a:r>
              <a:rPr lang="en-US" sz="2000" b="1" i="1" dirty="0" smtClean="0">
                <a:solidFill>
                  <a:schemeClr val="accent1"/>
                </a:solidFill>
              </a:rPr>
              <a:t> </a:t>
            </a:r>
            <a:r>
              <a:rPr lang="en-US" sz="2000" b="1" i="1" dirty="0" smtClean="0">
                <a:solidFill>
                  <a:schemeClr val="accent1"/>
                </a:solidFill>
              </a:rPr>
              <a:t>open source MIP solver</a:t>
            </a:r>
            <a:endParaRPr lang="en-US" sz="2000" b="1" i="1" dirty="0">
              <a:solidFill>
                <a:schemeClr val="accent1"/>
              </a:solidFill>
            </a:endParaRPr>
          </a:p>
        </p:txBody>
      </p:sp>
    </p:spTree>
    <p:extLst>
      <p:ext uri="{BB962C8B-B14F-4D97-AF65-F5344CB8AC3E}">
        <p14:creationId xmlns:p14="http://schemas.microsoft.com/office/powerpoint/2010/main" val="170898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B&amp;B Solver Behavior</a:t>
            </a:r>
            <a:endParaRPr lang="en-US" dirty="0"/>
          </a:p>
        </p:txBody>
      </p:sp>
      <p:sp>
        <p:nvSpPr>
          <p:cNvPr id="3" name="Content Placeholder 2"/>
          <p:cNvSpPr>
            <a:spLocks noGrp="1"/>
          </p:cNvSpPr>
          <p:nvPr>
            <p:ph idx="1"/>
          </p:nvPr>
        </p:nvSpPr>
        <p:spPr>
          <a:xfrm>
            <a:off x="457200" y="1600200"/>
            <a:ext cx="8229600" cy="1371599"/>
          </a:xfrm>
        </p:spPr>
        <p:txBody>
          <a:bodyPr>
            <a:normAutofit fontScale="77500" lnSpcReduction="20000"/>
          </a:bodyPr>
          <a:lstStyle/>
          <a:p>
            <a:r>
              <a:rPr lang="en-US" dirty="0" smtClean="0"/>
              <a:t>Modular Dimensioning Node Link Formulation</a:t>
            </a:r>
          </a:p>
          <a:p>
            <a:pPr lvl="1"/>
            <a:r>
              <a:rPr lang="en-US" dirty="0" smtClean="0"/>
              <a:t>Chinese Network (directed) 204 links, 54 nodes</a:t>
            </a:r>
          </a:p>
          <a:p>
            <a:pPr lvl="2"/>
            <a:r>
              <a:rPr lang="en-US" dirty="0" smtClean="0"/>
              <a:t>1224 variables, 474 constraints</a:t>
            </a:r>
          </a:p>
          <a:p>
            <a:pPr lvl="2"/>
            <a:r>
              <a:rPr lang="en-US" dirty="0" smtClean="0"/>
              <a:t>204 integer (not binary) variables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 y="3124200"/>
            <a:ext cx="902458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9088272" cy="103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405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and Such</a:t>
            </a:r>
            <a:endParaRPr lang="en-US" dirty="0"/>
          </a:p>
        </p:txBody>
      </p:sp>
      <p:sp>
        <p:nvSpPr>
          <p:cNvPr id="3" name="Content Placeholder 2"/>
          <p:cNvSpPr>
            <a:spLocks noGrp="1"/>
          </p:cNvSpPr>
          <p:nvPr>
            <p:ph idx="1"/>
          </p:nvPr>
        </p:nvSpPr>
        <p:spPr/>
        <p:txBody>
          <a:bodyPr/>
          <a:lstStyle/>
          <a:p>
            <a:r>
              <a:rPr lang="en-US" dirty="0" smtClean="0"/>
              <a:t>Introduction to Integer Linear Programming</a:t>
            </a:r>
          </a:p>
          <a:p>
            <a:pPr lvl="1"/>
            <a:r>
              <a:rPr lang="en-US" dirty="0">
                <a:hlinkClick r:id="rId2"/>
              </a:rPr>
              <a:t>http://</a:t>
            </a:r>
            <a:r>
              <a:rPr lang="en-US" dirty="0" smtClean="0">
                <a:hlinkClick r:id="rId2"/>
              </a:rPr>
              <a:t>wpweb2.tepper.cmu.edu/fmargot/introILP.html</a:t>
            </a:r>
            <a:r>
              <a:rPr lang="en-US" dirty="0" smtClean="0"/>
              <a:t> </a:t>
            </a:r>
          </a:p>
          <a:p>
            <a:r>
              <a:rPr lang="en-US" dirty="0" smtClean="0"/>
              <a:t>A Tutorial on Integer Programming</a:t>
            </a:r>
          </a:p>
          <a:p>
            <a:pPr lvl="1"/>
            <a:r>
              <a:rPr lang="en-US" dirty="0">
                <a:hlinkClick r:id="rId3"/>
              </a:rPr>
              <a:t>http://</a:t>
            </a:r>
            <a:r>
              <a:rPr lang="en-US" dirty="0" smtClean="0">
                <a:hlinkClick r:id="rId3"/>
              </a:rPr>
              <a:t>mat.gsia.cmu.edu/orclass/integer/integer.html</a:t>
            </a:r>
            <a:r>
              <a:rPr lang="en-US" dirty="0" smtClean="0"/>
              <a:t> </a:t>
            </a:r>
          </a:p>
          <a:p>
            <a:r>
              <a:rPr lang="en-US" dirty="0" smtClean="0"/>
              <a:t>MINLP Collaboration Site (CMU-IBM)</a:t>
            </a:r>
          </a:p>
          <a:p>
            <a:pPr lvl="1"/>
            <a:r>
              <a:rPr lang="en-US" dirty="0">
                <a:hlinkClick r:id="rId4"/>
              </a:rPr>
              <a:t>http://</a:t>
            </a:r>
            <a:r>
              <a:rPr lang="en-US" dirty="0" smtClean="0">
                <a:hlinkClick r:id="rId4"/>
              </a:rPr>
              <a:t>minlp.org/index.php</a:t>
            </a:r>
            <a:r>
              <a:rPr lang="en-US" dirty="0" smtClean="0"/>
              <a:t> </a:t>
            </a:r>
            <a:endParaRPr lang="en-US" dirty="0"/>
          </a:p>
        </p:txBody>
      </p:sp>
    </p:spTree>
    <p:extLst>
      <p:ext uri="{BB962C8B-B14F-4D97-AF65-F5344CB8AC3E}">
        <p14:creationId xmlns:p14="http://schemas.microsoft.com/office/powerpoint/2010/main" val="326781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Linear Program 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Indices</a:t>
                </a:r>
              </a:p>
              <a:p>
                <a:pPr lvl="1"/>
                <a14:m>
                  <m:oMath xmlns:m="http://schemas.openxmlformats.org/officeDocument/2006/math">
                    <m:r>
                      <a:rPr lang="en-US" b="0" i="1" smtClean="0">
                        <a:latin typeface="Cambria Math"/>
                      </a:rPr>
                      <m:t>𝑗</m:t>
                    </m:r>
                    <m:r>
                      <a:rPr lang="en-US" b="0" i="1" smtClean="0">
                        <a:latin typeface="Cambria Math"/>
                      </a:rPr>
                      <m:t>=1,2,…,</m:t>
                    </m:r>
                    <m:r>
                      <a:rPr lang="en-US" b="0" i="1" smtClean="0">
                        <a:latin typeface="Cambria Math"/>
                      </a:rPr>
                      <m:t>𝑛</m:t>
                    </m:r>
                  </m:oMath>
                </a14:m>
                <a:r>
                  <a:rPr lang="en-US" dirty="0" smtClean="0"/>
                  <a:t> for the variables</a:t>
                </a:r>
              </a:p>
              <a:p>
                <a:pPr lvl="1"/>
                <a14:m>
                  <m:oMath xmlns:m="http://schemas.openxmlformats.org/officeDocument/2006/math">
                    <m:r>
                      <a:rPr lang="en-US" b="0" i="1" smtClean="0">
                        <a:latin typeface="Cambria Math"/>
                      </a:rPr>
                      <m:t>𝑖</m:t>
                    </m:r>
                    <m:r>
                      <a:rPr lang="en-US" b="0" i="1" smtClean="0">
                        <a:latin typeface="Cambria Math"/>
                      </a:rPr>
                      <m:t>=1,2,…,</m:t>
                    </m:r>
                    <m:r>
                      <a:rPr lang="en-US" b="0" i="1" smtClean="0">
                        <a:latin typeface="Cambria Math"/>
                      </a:rPr>
                      <m:t>𝑚</m:t>
                    </m:r>
                  </m:oMath>
                </a14:m>
                <a:r>
                  <a:rPr lang="en-US" dirty="0" smtClean="0"/>
                  <a:t> for the constraints</a:t>
                </a:r>
              </a:p>
              <a:p>
                <a:r>
                  <a:rPr lang="en-US" dirty="0" smtClean="0"/>
                  <a:t>Constants</a:t>
                </a:r>
              </a:p>
              <a:p>
                <a:pPr lvl="1"/>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𝑖𝑗</m:t>
                        </m:r>
                      </m:sub>
                    </m:sSub>
                  </m:oMath>
                </a14:m>
                <a:r>
                  <a:rPr lang="en-US" dirty="0" smtClean="0"/>
                  <a:t> coefficient for variable j in constraint </a:t>
                </a:r>
                <a:r>
                  <a:rPr lang="en-US" dirty="0" err="1" smtClean="0"/>
                  <a:t>i</a:t>
                </a:r>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𝑏</m:t>
                        </m:r>
                      </m:e>
                      <m:sub>
                        <m:r>
                          <a:rPr lang="en-US" b="0" i="1" smtClean="0">
                            <a:latin typeface="Cambria Math"/>
                          </a:rPr>
                          <m:t>𝑖</m:t>
                        </m:r>
                      </m:sub>
                    </m:sSub>
                  </m:oMath>
                </a14:m>
                <a:r>
                  <a:rPr lang="en-US" dirty="0" smtClean="0"/>
                  <a:t> right-hand side of constraint </a:t>
                </a:r>
                <a:r>
                  <a:rPr lang="en-US" dirty="0" err="1" smtClean="0"/>
                  <a:t>i</a:t>
                </a:r>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𝑐</m:t>
                        </m:r>
                      </m:e>
                      <m:sub>
                        <m:r>
                          <a:rPr lang="en-US" b="0" i="1" smtClean="0">
                            <a:latin typeface="Cambria Math"/>
                          </a:rPr>
                          <m:t>𝑗</m:t>
                        </m:r>
                      </m:sub>
                    </m:sSub>
                  </m:oMath>
                </a14:m>
                <a:r>
                  <a:rPr lang="en-US" dirty="0" smtClean="0"/>
                  <a:t> cost coefficient of variable </a:t>
                </a:r>
                <a:r>
                  <a:rPr lang="en-US" dirty="0"/>
                  <a:t>j</a:t>
                </a:r>
                <a:endParaRPr lang="en-US" dirty="0" smtClean="0"/>
              </a:p>
              <a:p>
                <a:r>
                  <a:rPr lang="en-US" dirty="0" smtClean="0"/>
                  <a:t>Variables</a:t>
                </a:r>
              </a:p>
              <a:p>
                <a:pPr lvl="1"/>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𝑗</m:t>
                        </m:r>
                      </m:sub>
                    </m:sSub>
                    <m:r>
                      <a:rPr lang="en-US" dirty="0">
                        <a:latin typeface="Cambria Math"/>
                        <a:ea typeface="Cambria Math"/>
                      </a:rPr>
                      <m:t>≥</m:t>
                    </m:r>
                    <m:r>
                      <a:rPr lang="en-US" b="0" i="0" dirty="0" smtClean="0">
                        <a:latin typeface="Cambria Math"/>
                        <a:ea typeface="Cambria Math"/>
                      </a:rPr>
                      <m:t>0</m:t>
                    </m:r>
                  </m:oMath>
                </a14:m>
                <a:endParaRPr lang="en-US" dirty="0" smtClean="0"/>
              </a:p>
              <a:p>
                <a:r>
                  <a:rPr lang="en-US" dirty="0" smtClean="0"/>
                  <a:t>Objective</a:t>
                </a:r>
              </a:p>
              <a:p>
                <a:pPr lvl="1"/>
                <a:r>
                  <a:rPr lang="en-US" dirty="0" smtClean="0"/>
                  <a:t>Minimize </a:t>
                </a:r>
                <a14:m>
                  <m:oMath xmlns:m="http://schemas.openxmlformats.org/officeDocument/2006/math">
                    <m:r>
                      <a:rPr lang="en-US" b="0" i="1" smtClean="0">
                        <a:latin typeface="Cambria Math"/>
                      </a:rPr>
                      <m:t>𝑧</m:t>
                    </m:r>
                    <m:r>
                      <a:rPr lang="en-US" b="0" i="1" smtClean="0">
                        <a:latin typeface="Cambria Math"/>
                      </a:rPr>
                      <m:t>=</m:t>
                    </m:r>
                    <m:nary>
                      <m:naryPr>
                        <m:chr m:val="∑"/>
                        <m:limLoc m:val="subSup"/>
                        <m:supHide m:val="on"/>
                        <m:ctrlPr>
                          <a:rPr lang="en-US" b="0" i="1" smtClean="0">
                            <a:latin typeface="Cambria Math"/>
                          </a:rPr>
                        </m:ctrlPr>
                      </m:naryPr>
                      <m:sub>
                        <m:r>
                          <m:rPr>
                            <m:brk m:alnAt="9"/>
                          </m:rPr>
                          <a:rPr lang="en-US" b="0" i="1" smtClean="0">
                            <a:latin typeface="Cambria Math"/>
                          </a:rPr>
                          <m:t>𝑗</m:t>
                        </m:r>
                      </m:sub>
                      <m:sup/>
                      <m:e>
                        <m:sSub>
                          <m:sSubPr>
                            <m:ctrlPr>
                              <a:rPr lang="en-US" b="0" i="1" smtClean="0">
                                <a:latin typeface="Cambria Math"/>
                              </a:rPr>
                            </m:ctrlPr>
                          </m:sSubPr>
                          <m:e>
                            <m:r>
                              <a:rPr lang="en-US" b="0" i="1" smtClean="0">
                                <a:latin typeface="Cambria Math"/>
                              </a:rPr>
                              <m:t>𝑐</m:t>
                            </m:r>
                          </m:e>
                          <m:sub>
                            <m:r>
                              <a:rPr lang="en-US" b="0" i="1" smtClean="0">
                                <a:latin typeface="Cambria Math"/>
                              </a:rPr>
                              <m:t>𝑗</m:t>
                            </m:r>
                          </m:sub>
                        </m:sSub>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e>
                    </m:nary>
                  </m:oMath>
                </a14:m>
                <a:endParaRPr lang="en-US" dirty="0" smtClean="0"/>
              </a:p>
              <a:p>
                <a:r>
                  <a:rPr lang="en-US" dirty="0" smtClean="0"/>
                  <a:t>Constraints</a:t>
                </a:r>
              </a:p>
              <a:p>
                <a:pPr lvl="1"/>
                <a14:m>
                  <m:oMath xmlns:m="http://schemas.openxmlformats.org/officeDocument/2006/math">
                    <m:nary>
                      <m:naryPr>
                        <m:chr m:val="∑"/>
                        <m:limLoc m:val="subSup"/>
                        <m:supHide m:val="on"/>
                        <m:ctrlPr>
                          <a:rPr lang="en-US" i="1" smtClean="0">
                            <a:latin typeface="Cambria Math"/>
                          </a:rPr>
                        </m:ctrlPr>
                      </m:naryPr>
                      <m:sub>
                        <m:r>
                          <m:rPr>
                            <m:brk m:alnAt="9"/>
                          </m:rPr>
                          <a:rPr lang="en-US" b="0" i="1" smtClean="0">
                            <a:latin typeface="Cambria Math"/>
                          </a:rPr>
                          <m:t>𝑗</m:t>
                        </m:r>
                      </m:sub>
                      <m:sup/>
                      <m:e>
                        <m:sSub>
                          <m:sSubPr>
                            <m:ctrlPr>
                              <a:rPr lang="en-US" i="1" smtClean="0">
                                <a:latin typeface="Cambria Math"/>
                              </a:rPr>
                            </m:ctrlPr>
                          </m:sSubPr>
                          <m:e>
                            <m:r>
                              <a:rPr lang="en-US" b="0" i="1" smtClean="0">
                                <a:latin typeface="Cambria Math"/>
                              </a:rPr>
                              <m:t>𝑎</m:t>
                            </m:r>
                          </m:e>
                          <m:sub>
                            <m:r>
                              <a:rPr lang="en-US" b="0" i="1" smtClean="0">
                                <a:latin typeface="Cambria Math"/>
                              </a:rPr>
                              <m:t>𝑖𝑗</m:t>
                            </m:r>
                          </m:sub>
                        </m:sSub>
                        <m:sSub>
                          <m:sSubPr>
                            <m:ctrlPr>
                              <a:rPr lang="en-US" i="1" smtClean="0">
                                <a:latin typeface="Cambria Math"/>
                              </a:rPr>
                            </m:ctrlPr>
                          </m:sSubPr>
                          <m:e>
                            <m:r>
                              <a:rPr lang="en-US" b="0" i="1" smtClean="0">
                                <a:latin typeface="Cambria Math"/>
                              </a:rPr>
                              <m:t>𝑥</m:t>
                            </m:r>
                          </m:e>
                          <m:sub>
                            <m:r>
                              <a:rPr lang="en-US" b="0" i="1" smtClean="0">
                                <a:latin typeface="Cambria Math"/>
                              </a:rPr>
                              <m:t>𝑖</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𝑏</m:t>
                            </m:r>
                          </m:e>
                          <m:sub>
                            <m:r>
                              <a:rPr lang="en-US" b="0" i="1" smtClean="0">
                                <a:latin typeface="Cambria Math"/>
                                <a:ea typeface="Cambria Math"/>
                              </a:rPr>
                              <m:t>𝑖</m:t>
                            </m:r>
                          </m:sub>
                        </m:sSub>
                      </m:e>
                    </m:nary>
                  </m:oMath>
                </a14:m>
                <a:r>
                  <a:rPr lang="en-US" dirty="0" smtClean="0"/>
                  <a:t> for </a:t>
                </a:r>
                <a14:m>
                  <m:oMath xmlns:m="http://schemas.openxmlformats.org/officeDocument/2006/math">
                    <m:r>
                      <a:rPr lang="en-US" i="1">
                        <a:latin typeface="Cambria Math"/>
                      </a:rPr>
                      <m:t>𝑖</m:t>
                    </m:r>
                    <m:r>
                      <a:rPr lang="en-US" i="1">
                        <a:latin typeface="Cambria Math"/>
                      </a:rPr>
                      <m:t>=1,2,…,</m:t>
                    </m:r>
                    <m:r>
                      <a:rPr lang="en-US" i="1">
                        <a:latin typeface="Cambria Math"/>
                      </a:rPr>
                      <m:t>𝑚</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037" t="-2182" b="-12000"/>
                </a:stretch>
              </a:blipFill>
            </p:spPr>
            <p:txBody>
              <a:bodyPr/>
              <a:lstStyle/>
              <a:p>
                <a:r>
                  <a:rPr lang="en-US">
                    <a:noFill/>
                  </a:rPr>
                  <a:t> </a:t>
                </a:r>
              </a:p>
            </p:txBody>
          </p:sp>
        </mc:Fallback>
      </mc:AlternateContent>
    </p:spTree>
    <p:extLst>
      <p:ext uri="{BB962C8B-B14F-4D97-AF65-F5344CB8AC3E}">
        <p14:creationId xmlns:p14="http://schemas.microsoft.com/office/powerpoint/2010/main" val="140155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Linear Program II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a:bodyPr>
              <a:lstStyle/>
              <a:p>
                <a:r>
                  <a:rPr lang="en-US" dirty="0" smtClean="0"/>
                  <a:t>Matrix/Vector form</a:t>
                </a:r>
              </a:p>
              <a:p>
                <a:pPr lvl="1"/>
                <a:r>
                  <a:rPr lang="en-US" dirty="0" smtClean="0"/>
                  <a:t>Minimize </a:t>
                </a:r>
                <a14:m>
                  <m:oMath xmlns:m="http://schemas.openxmlformats.org/officeDocument/2006/math">
                    <m:r>
                      <a:rPr lang="en-US" b="0" i="1" smtClean="0">
                        <a:latin typeface="Cambria Math"/>
                      </a:rPr>
                      <m:t>𝑧</m:t>
                    </m:r>
                    <m:r>
                      <a:rPr lang="en-US" b="0" i="1" smtClean="0">
                        <a:latin typeface="Cambria Math"/>
                      </a:rPr>
                      <m:t>=</m:t>
                    </m:r>
                    <m:sSup>
                      <m:sSupPr>
                        <m:ctrlPr>
                          <a:rPr lang="en-US" b="0" i="1" smtClean="0">
                            <a:latin typeface="Cambria Math"/>
                          </a:rPr>
                        </m:ctrlPr>
                      </m:sSupPr>
                      <m:e>
                        <m:r>
                          <a:rPr lang="en-US" b="1" i="1" smtClean="0">
                            <a:latin typeface="Cambria Math"/>
                          </a:rPr>
                          <m:t>𝒄</m:t>
                        </m:r>
                      </m:e>
                      <m:sup>
                        <m:r>
                          <a:rPr lang="en-US" b="0" i="1" smtClean="0">
                            <a:latin typeface="Cambria Math"/>
                          </a:rPr>
                          <m:t>𝑇</m:t>
                        </m:r>
                      </m:sup>
                    </m:sSup>
                    <m:r>
                      <a:rPr lang="en-US" b="1" i="1" smtClean="0">
                        <a:latin typeface="Cambria Math"/>
                      </a:rPr>
                      <m:t>𝒙</m:t>
                    </m:r>
                  </m:oMath>
                </a14:m>
                <a:endParaRPr lang="en-US" b="1" dirty="0" smtClean="0"/>
              </a:p>
              <a:p>
                <a:pPr lvl="1"/>
                <a:r>
                  <a:rPr lang="en-US" dirty="0" smtClean="0"/>
                  <a:t>Subject to </a:t>
                </a:r>
                <a14:m>
                  <m:oMath xmlns:m="http://schemas.openxmlformats.org/officeDocument/2006/math">
                    <m:r>
                      <a:rPr lang="en-US" b="1" i="1" smtClean="0">
                        <a:latin typeface="Cambria Math"/>
                      </a:rPr>
                      <m:t>𝑨𝒙</m:t>
                    </m:r>
                    <m:r>
                      <a:rPr lang="en-US" b="0" i="1" smtClean="0">
                        <a:latin typeface="Cambria Math"/>
                        <a:ea typeface="Cambria Math"/>
                      </a:rPr>
                      <m:t>≤</m:t>
                    </m:r>
                    <m:r>
                      <a:rPr lang="en-US" b="1" i="1" smtClean="0">
                        <a:latin typeface="Cambria Math"/>
                        <a:ea typeface="Cambria Math"/>
                      </a:rPr>
                      <m:t>𝒃</m:t>
                    </m:r>
                  </m:oMath>
                </a14:m>
                <a:endParaRPr lang="en-US" b="1" dirty="0" smtClean="0"/>
              </a:p>
              <a:p>
                <a:r>
                  <a:rPr lang="en-US" dirty="0" smtClean="0"/>
                  <a:t>Or even more tersely:</a:t>
                </a:r>
              </a:p>
              <a:p>
                <a:pPr lvl="1"/>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min</m:t>
                            </m:r>
                          </m:e>
                          <m:lim>
                            <m:r>
                              <a:rPr lang="en-US" b="0" i="1" smtClean="0">
                                <a:latin typeface="Cambria Math"/>
                              </a:rPr>
                              <m:t>𝑥</m:t>
                            </m:r>
                          </m:lim>
                        </m:limLow>
                      </m:fName>
                      <m:e>
                        <m:d>
                          <m:dPr>
                            <m:begChr m:val="{"/>
                            <m:endChr m:val="}"/>
                            <m:ctrlPr>
                              <a:rPr lang="en-US" i="1" smtClean="0">
                                <a:latin typeface="Cambria Math"/>
                              </a:rPr>
                            </m:ctrlPr>
                          </m:dPr>
                          <m:e>
                            <m:sSup>
                              <m:sSupPr>
                                <m:ctrlPr>
                                  <a:rPr lang="en-US" i="1" smtClean="0">
                                    <a:latin typeface="Cambria Math"/>
                                  </a:rPr>
                                </m:ctrlPr>
                              </m:sSupPr>
                              <m:e>
                                <m:r>
                                  <a:rPr lang="en-US" b="1" i="1" smtClean="0">
                                    <a:latin typeface="Cambria Math"/>
                                  </a:rPr>
                                  <m:t>𝒄</m:t>
                                </m:r>
                              </m:e>
                              <m:sup>
                                <m:r>
                                  <a:rPr lang="en-US" b="0" i="1" smtClean="0">
                                    <a:latin typeface="Cambria Math"/>
                                  </a:rPr>
                                  <m:t>𝑇</m:t>
                                </m:r>
                              </m:sup>
                            </m:sSup>
                            <m:r>
                              <a:rPr lang="en-US" b="1" i="1" smtClean="0">
                                <a:latin typeface="Cambria Math"/>
                              </a:rPr>
                              <m:t>𝒙</m:t>
                            </m:r>
                            <m:r>
                              <a:rPr lang="en-US" b="0" i="1" smtClean="0">
                                <a:latin typeface="Cambria Math"/>
                              </a:rPr>
                              <m:t>:</m:t>
                            </m:r>
                            <m:r>
                              <a:rPr lang="en-US" b="1" i="1" smtClean="0">
                                <a:latin typeface="Cambria Math"/>
                              </a:rPr>
                              <m:t>𝑨𝒙</m:t>
                            </m:r>
                            <m:r>
                              <a:rPr lang="en-US" b="0" i="1" smtClean="0">
                                <a:latin typeface="Cambria Math"/>
                                <a:ea typeface="Cambria Math"/>
                              </a:rPr>
                              <m:t>≤</m:t>
                            </m:r>
                            <m:r>
                              <a:rPr lang="en-US" b="1" i="1" smtClean="0">
                                <a:latin typeface="Cambria Math"/>
                                <a:ea typeface="Cambria Math"/>
                              </a:rPr>
                              <m:t>𝒃</m:t>
                            </m:r>
                          </m:e>
                        </m:d>
                      </m:e>
                    </m:func>
                  </m:oMath>
                </a14:m>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630" t="-1576"/>
                </a:stretch>
              </a:blipFill>
            </p:spPr>
            <p:txBody>
              <a:bodyPr/>
              <a:lstStyle/>
              <a:p>
                <a:r>
                  <a:rPr lang="en-US">
                    <a:noFill/>
                  </a:rPr>
                  <a:t> </a:t>
                </a:r>
              </a:p>
            </p:txBody>
          </p:sp>
        </mc:Fallback>
      </mc:AlternateContent>
    </p:spTree>
    <p:extLst>
      <p:ext uri="{BB962C8B-B14F-4D97-AF65-F5344CB8AC3E}">
        <p14:creationId xmlns:p14="http://schemas.microsoft.com/office/powerpoint/2010/main" val="339482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“Standard Form”</a:t>
                </a:r>
              </a:p>
              <a:p>
                <a:pPr lvl="1"/>
                <a:r>
                  <a:rPr lang="en-US" dirty="0"/>
                  <a:t>Minimize </a:t>
                </a:r>
                <a14:m>
                  <m:oMath xmlns:m="http://schemas.openxmlformats.org/officeDocument/2006/math">
                    <m:r>
                      <a:rPr lang="en-US" i="1">
                        <a:latin typeface="Cambria Math"/>
                      </a:rPr>
                      <m:t>𝑧</m:t>
                    </m:r>
                    <m:r>
                      <a:rPr lang="en-US" i="1">
                        <a:latin typeface="Cambria Math"/>
                      </a:rPr>
                      <m:t>=</m:t>
                    </m:r>
                    <m:sSup>
                      <m:sSupPr>
                        <m:ctrlPr>
                          <a:rPr lang="en-US" i="1">
                            <a:latin typeface="Cambria Math"/>
                          </a:rPr>
                        </m:ctrlPr>
                      </m:sSupPr>
                      <m:e>
                        <m:r>
                          <a:rPr lang="en-US" b="1" i="1">
                            <a:latin typeface="Cambria Math"/>
                          </a:rPr>
                          <m:t>𝒄</m:t>
                        </m:r>
                      </m:e>
                      <m:sup>
                        <m:r>
                          <a:rPr lang="en-US" i="1">
                            <a:latin typeface="Cambria Math"/>
                          </a:rPr>
                          <m:t>𝑇</m:t>
                        </m:r>
                      </m:sup>
                    </m:sSup>
                    <m:r>
                      <a:rPr lang="en-US" b="1" i="1">
                        <a:latin typeface="Cambria Math"/>
                      </a:rPr>
                      <m:t>𝒙</m:t>
                    </m:r>
                  </m:oMath>
                </a14:m>
                <a:endParaRPr lang="en-US" b="1" dirty="0"/>
              </a:p>
              <a:p>
                <a:pPr lvl="1"/>
                <a:r>
                  <a:rPr lang="en-US" dirty="0"/>
                  <a:t>Subject to </a:t>
                </a:r>
                <a14:m>
                  <m:oMath xmlns:m="http://schemas.openxmlformats.org/officeDocument/2006/math">
                    <m:r>
                      <a:rPr lang="en-US" b="1" i="1">
                        <a:latin typeface="Cambria Math"/>
                      </a:rPr>
                      <m:t>𝑨𝒙</m:t>
                    </m:r>
                    <m:r>
                      <a:rPr lang="en-US" b="0" i="1" smtClean="0">
                        <a:latin typeface="Cambria Math"/>
                      </a:rPr>
                      <m:t>=</m:t>
                    </m:r>
                    <m:r>
                      <a:rPr lang="en-US" b="1" i="1">
                        <a:latin typeface="Cambria Math"/>
                        <a:ea typeface="Cambria Math"/>
                      </a:rPr>
                      <m:t>𝒃</m:t>
                    </m:r>
                  </m:oMath>
                </a14:m>
                <a:endParaRPr lang="en-US" dirty="0" smtClean="0"/>
              </a:p>
              <a:p>
                <a:r>
                  <a:rPr lang="en-US" dirty="0" smtClean="0"/>
                  <a:t>How do we:</a:t>
                </a:r>
              </a:p>
              <a:p>
                <a:pPr lvl="1"/>
                <a:r>
                  <a:rPr lang="en-US" dirty="0" smtClean="0"/>
                  <a:t>Deal with “relaxed Variables”, i.e., variables that can be positive or negative</a:t>
                </a:r>
              </a:p>
              <a:p>
                <a:pPr lvl="1"/>
                <a:r>
                  <a:rPr lang="en-US" dirty="0" smtClean="0"/>
                  <a:t>Go from inequality constraints to equality constraints and vice-versa</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105618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Form conversion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Equality constraints in terms of inequalities</a:t>
                </a:r>
              </a:p>
              <a:p>
                <a:pPr marL="457200" lvl="1" indent="0">
                  <a:buNone/>
                </a:pPr>
                <a14:m>
                  <m:oMath xmlns:m="http://schemas.openxmlformats.org/officeDocument/2006/math">
                    <m:nary>
                      <m:naryPr>
                        <m:chr m:val="∑"/>
                        <m:limLoc m:val="subSup"/>
                        <m:supHide m:val="on"/>
                        <m:ctrlPr>
                          <a:rPr lang="en-US" i="1">
                            <a:latin typeface="Cambria Math"/>
                          </a:rPr>
                        </m:ctrlPr>
                      </m:naryPr>
                      <m:sub>
                        <m:r>
                          <m:rPr>
                            <m:brk m:alnAt="9"/>
                          </m:rPr>
                          <a:rPr lang="en-US" i="1">
                            <a:latin typeface="Cambria Math"/>
                          </a:rPr>
                          <m:t>𝑗</m:t>
                        </m:r>
                      </m:sub>
                      <m:sup/>
                      <m:e>
                        <m:sSub>
                          <m:sSubPr>
                            <m:ctrlPr>
                              <a:rPr lang="en-US" i="1">
                                <a:latin typeface="Cambria Math"/>
                              </a:rPr>
                            </m:ctrlPr>
                          </m:sSubPr>
                          <m:e>
                            <m:r>
                              <a:rPr lang="en-US" i="1">
                                <a:latin typeface="Cambria Math"/>
                              </a:rPr>
                              <m:t>𝑎</m:t>
                            </m:r>
                          </m:e>
                          <m:sub>
                            <m:r>
                              <a:rPr lang="en-US" i="1">
                                <a:latin typeface="Cambria Math"/>
                              </a:rPr>
                              <m:t>𝑖𝑗</m:t>
                            </m:r>
                          </m:sub>
                        </m:sSub>
                        <m:sSub>
                          <m:sSubPr>
                            <m:ctrlPr>
                              <a:rPr lang="en-US" i="1">
                                <a:latin typeface="Cambria Math"/>
                              </a:rPr>
                            </m:ctrlPr>
                          </m:sSubPr>
                          <m:e>
                            <m:r>
                              <a:rPr lang="en-US" i="1">
                                <a:latin typeface="Cambria Math"/>
                              </a:rPr>
                              <m:t>𝑥</m:t>
                            </m:r>
                          </m:e>
                          <m:sub>
                            <m:r>
                              <a:rPr lang="en-US" i="1">
                                <a:latin typeface="Cambria Math"/>
                              </a:rPr>
                              <m:t>𝑖</m:t>
                            </m:r>
                          </m:sub>
                        </m:sSub>
                        <m:r>
                          <a:rPr lang="en-US" b="0" i="1" smtClean="0">
                            <a:latin typeface="Cambria Math"/>
                          </a:rPr>
                          <m:t>=</m:t>
                        </m:r>
                        <m:sSub>
                          <m:sSubPr>
                            <m:ctrlPr>
                              <a:rPr lang="en-US" i="1">
                                <a:latin typeface="Cambria Math"/>
                                <a:ea typeface="Cambria Math"/>
                              </a:rPr>
                            </m:ctrlPr>
                          </m:sSubPr>
                          <m:e>
                            <m:r>
                              <a:rPr lang="en-US" i="1">
                                <a:latin typeface="Cambria Math"/>
                                <a:ea typeface="Cambria Math"/>
                              </a:rPr>
                              <m:t>𝑏</m:t>
                            </m:r>
                          </m:e>
                          <m:sub>
                            <m:r>
                              <a:rPr lang="en-US" i="1">
                                <a:latin typeface="Cambria Math"/>
                                <a:ea typeface="Cambria Math"/>
                              </a:rPr>
                              <m:t>𝑖</m:t>
                            </m:r>
                          </m:sub>
                        </m:sSub>
                      </m:e>
                    </m:nary>
                  </m:oMath>
                </a14:m>
                <a:r>
                  <a:rPr lang="en-US" dirty="0" smtClean="0"/>
                  <a:t> is equivalent to</a:t>
                </a:r>
              </a:p>
              <a:p>
                <a:pPr marL="457200" lvl="1" indent="0">
                  <a:buNone/>
                </a:pPr>
                <a14:m>
                  <m:oMath xmlns:m="http://schemas.openxmlformats.org/officeDocument/2006/math">
                    <m:nary>
                      <m:naryPr>
                        <m:chr m:val="∑"/>
                        <m:limLoc m:val="subSup"/>
                        <m:supHide m:val="on"/>
                        <m:ctrlPr>
                          <a:rPr lang="en-US" i="1">
                            <a:latin typeface="Cambria Math"/>
                          </a:rPr>
                        </m:ctrlPr>
                      </m:naryPr>
                      <m:sub>
                        <m:r>
                          <m:rPr>
                            <m:brk m:alnAt="9"/>
                          </m:rPr>
                          <a:rPr lang="en-US" i="1">
                            <a:latin typeface="Cambria Math"/>
                          </a:rPr>
                          <m:t>𝑗</m:t>
                        </m:r>
                      </m:sub>
                      <m:sup/>
                      <m:e>
                        <m:sSub>
                          <m:sSubPr>
                            <m:ctrlPr>
                              <a:rPr lang="en-US" i="1">
                                <a:latin typeface="Cambria Math"/>
                              </a:rPr>
                            </m:ctrlPr>
                          </m:sSubPr>
                          <m:e>
                            <m:r>
                              <a:rPr lang="en-US" i="1">
                                <a:latin typeface="Cambria Math"/>
                              </a:rPr>
                              <m:t>𝑎</m:t>
                            </m:r>
                          </m:e>
                          <m:sub>
                            <m:r>
                              <a:rPr lang="en-US" i="1">
                                <a:latin typeface="Cambria Math"/>
                              </a:rPr>
                              <m:t>𝑖𝑗</m:t>
                            </m:r>
                          </m:sub>
                        </m:sSub>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𝑏</m:t>
                            </m:r>
                          </m:e>
                          <m:sub>
                            <m:r>
                              <a:rPr lang="en-US" i="1">
                                <a:latin typeface="Cambria Math"/>
                                <a:ea typeface="Cambria Math"/>
                              </a:rPr>
                              <m:t>𝑖</m:t>
                            </m:r>
                          </m:sub>
                        </m:sSub>
                      </m:e>
                    </m:nary>
                  </m:oMath>
                </a14:m>
                <a:r>
                  <a:rPr lang="en-US" dirty="0" smtClean="0"/>
                  <a:t> and</a:t>
                </a:r>
                <a:r>
                  <a:rPr lang="en-US" dirty="0"/>
                  <a:t> </a:t>
                </a:r>
                <a14:m>
                  <m:oMath xmlns:m="http://schemas.openxmlformats.org/officeDocument/2006/math">
                    <m:r>
                      <a:rPr lang="en-US" b="0" i="0" smtClean="0">
                        <a:latin typeface="Cambria Math"/>
                      </a:rPr>
                      <m:t>−</m:t>
                    </m:r>
                    <m:nary>
                      <m:naryPr>
                        <m:chr m:val="∑"/>
                        <m:limLoc m:val="subSup"/>
                        <m:supHide m:val="on"/>
                        <m:ctrlPr>
                          <a:rPr lang="en-US" i="1">
                            <a:latin typeface="Cambria Math"/>
                          </a:rPr>
                        </m:ctrlPr>
                      </m:naryPr>
                      <m:sub>
                        <m:r>
                          <m:rPr>
                            <m:brk m:alnAt="9"/>
                          </m:rPr>
                          <a:rPr lang="en-US" i="1">
                            <a:latin typeface="Cambria Math"/>
                          </a:rPr>
                          <m:t>𝑗</m:t>
                        </m:r>
                      </m:sub>
                      <m:sup/>
                      <m:e>
                        <m:sSub>
                          <m:sSubPr>
                            <m:ctrlPr>
                              <a:rPr lang="en-US" i="1">
                                <a:latin typeface="Cambria Math"/>
                              </a:rPr>
                            </m:ctrlPr>
                          </m:sSubPr>
                          <m:e>
                            <m:r>
                              <a:rPr lang="en-US" i="1">
                                <a:latin typeface="Cambria Math"/>
                              </a:rPr>
                              <m:t>𝑎</m:t>
                            </m:r>
                          </m:e>
                          <m:sub>
                            <m:r>
                              <a:rPr lang="en-US" i="1">
                                <a:latin typeface="Cambria Math"/>
                              </a:rPr>
                              <m:t>𝑖𝑗</m:t>
                            </m:r>
                          </m:sub>
                        </m:sSub>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ea typeface="Cambria Math"/>
                          </a:rPr>
                          <m:t>≤</m:t>
                        </m:r>
                        <m:sSub>
                          <m:sSubPr>
                            <m:ctrlPr>
                              <a:rPr lang="en-US" i="1">
                                <a:latin typeface="Cambria Math"/>
                                <a:ea typeface="Cambria Math"/>
                              </a:rPr>
                            </m:ctrlPr>
                          </m:sSubPr>
                          <m:e>
                            <m:r>
                              <a:rPr lang="en-US" b="0" i="1" smtClean="0">
                                <a:latin typeface="Cambria Math"/>
                                <a:ea typeface="Cambria Math"/>
                              </a:rPr>
                              <m:t>−</m:t>
                            </m:r>
                            <m:r>
                              <a:rPr lang="en-US" i="1">
                                <a:latin typeface="Cambria Math"/>
                                <a:ea typeface="Cambria Math"/>
                              </a:rPr>
                              <m:t>𝑏</m:t>
                            </m:r>
                          </m:e>
                          <m:sub>
                            <m:r>
                              <a:rPr lang="en-US" i="1">
                                <a:latin typeface="Cambria Math"/>
                                <a:ea typeface="Cambria Math"/>
                              </a:rPr>
                              <m:t>𝑖</m:t>
                            </m:r>
                          </m:sub>
                        </m:sSub>
                      </m:e>
                    </m:nary>
                  </m:oMath>
                </a14:m>
                <a:endParaRPr lang="en-US" dirty="0" smtClean="0">
                  <a:ea typeface="Cambria Math"/>
                </a:endParaRPr>
              </a:p>
              <a:p>
                <a:r>
                  <a:rPr lang="en-US" dirty="0" smtClean="0"/>
                  <a:t>Inequality constraints in terms of equality constraint</a:t>
                </a:r>
              </a:p>
              <a:p>
                <a:pPr lvl="1"/>
                <a:r>
                  <a:rPr lang="en-US" dirty="0" smtClean="0"/>
                  <a:t>Add a slack variable, </a:t>
                </a:r>
                <a14:m>
                  <m:oMath xmlns:m="http://schemas.openxmlformats.org/officeDocument/2006/math">
                    <m:nary>
                      <m:naryPr>
                        <m:chr m:val="∑"/>
                        <m:limLoc m:val="subSup"/>
                        <m:supHide m:val="on"/>
                        <m:ctrlPr>
                          <a:rPr lang="en-US" i="1">
                            <a:latin typeface="Cambria Math"/>
                          </a:rPr>
                        </m:ctrlPr>
                      </m:naryPr>
                      <m:sub>
                        <m:r>
                          <m:rPr>
                            <m:brk m:alnAt="9"/>
                          </m:rPr>
                          <a:rPr lang="en-US" i="1">
                            <a:latin typeface="Cambria Math"/>
                          </a:rPr>
                          <m:t>𝑗</m:t>
                        </m:r>
                      </m:sub>
                      <m:sup/>
                      <m:e>
                        <m:sSub>
                          <m:sSubPr>
                            <m:ctrlPr>
                              <a:rPr lang="en-US" i="1">
                                <a:latin typeface="Cambria Math"/>
                              </a:rPr>
                            </m:ctrlPr>
                          </m:sSubPr>
                          <m:e>
                            <m:r>
                              <a:rPr lang="en-US" i="1">
                                <a:latin typeface="Cambria Math"/>
                              </a:rPr>
                              <m:t>𝑎</m:t>
                            </m:r>
                          </m:e>
                          <m:sub>
                            <m:r>
                              <a:rPr lang="en-US" i="1">
                                <a:latin typeface="Cambria Math"/>
                              </a:rPr>
                              <m:t>𝑖𝑗</m:t>
                            </m:r>
                          </m:sub>
                        </m:sSub>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𝑏</m:t>
                            </m:r>
                          </m:e>
                          <m:sub>
                            <m:r>
                              <a:rPr lang="en-US" i="1">
                                <a:latin typeface="Cambria Math"/>
                                <a:ea typeface="Cambria Math"/>
                              </a:rPr>
                              <m:t>𝑖</m:t>
                            </m:r>
                          </m:sub>
                        </m:sSub>
                      </m:e>
                    </m:nary>
                  </m:oMath>
                </a14:m>
                <a:r>
                  <a:rPr lang="en-US" dirty="0"/>
                  <a:t> </a:t>
                </a:r>
                <a:r>
                  <a:rPr lang="en-US" dirty="0" smtClean="0"/>
                  <a:t> is equivalent to </a:t>
                </a:r>
                <a14:m>
                  <m:oMath xmlns:m="http://schemas.openxmlformats.org/officeDocument/2006/math">
                    <m:nary>
                      <m:naryPr>
                        <m:chr m:val="∑"/>
                        <m:limLoc m:val="subSup"/>
                        <m:supHide m:val="on"/>
                        <m:ctrlPr>
                          <a:rPr lang="en-US" i="1">
                            <a:latin typeface="Cambria Math"/>
                          </a:rPr>
                        </m:ctrlPr>
                      </m:naryPr>
                      <m:sub>
                        <m:r>
                          <m:rPr>
                            <m:brk m:alnAt="9"/>
                          </m:rPr>
                          <a:rPr lang="en-US" i="1">
                            <a:latin typeface="Cambria Math"/>
                          </a:rPr>
                          <m:t>𝑗</m:t>
                        </m:r>
                      </m:sub>
                      <m:sup/>
                      <m:e>
                        <m:sSub>
                          <m:sSubPr>
                            <m:ctrlPr>
                              <a:rPr lang="en-US" i="1">
                                <a:latin typeface="Cambria Math"/>
                              </a:rPr>
                            </m:ctrlPr>
                          </m:sSubPr>
                          <m:e>
                            <m:r>
                              <a:rPr lang="en-US" i="1">
                                <a:latin typeface="Cambria Math"/>
                              </a:rPr>
                              <m:t>𝑎</m:t>
                            </m:r>
                          </m:e>
                          <m:sub>
                            <m:r>
                              <a:rPr lang="en-US" i="1">
                                <a:latin typeface="Cambria Math"/>
                              </a:rPr>
                              <m:t>𝑖𝑗</m:t>
                            </m:r>
                          </m:sub>
                        </m:sSub>
                        <m:sSub>
                          <m:sSubPr>
                            <m:ctrlPr>
                              <a:rPr lang="en-US" i="1">
                                <a:latin typeface="Cambria Math"/>
                              </a:rPr>
                            </m:ctrlPr>
                          </m:sSubPr>
                          <m:e>
                            <m:r>
                              <a:rPr lang="en-US" i="1">
                                <a:latin typeface="Cambria Math"/>
                              </a:rPr>
                              <m:t>𝑥</m:t>
                            </m:r>
                          </m:e>
                          <m:sub>
                            <m:r>
                              <a:rPr lang="en-US" i="1">
                                <a:latin typeface="Cambria Math"/>
                              </a:rPr>
                              <m:t>𝑖</m:t>
                            </m:r>
                          </m:sub>
                        </m:sSub>
                        <m:r>
                          <a:rPr lang="en-US" b="0" i="1" smtClean="0">
                            <a:latin typeface="Cambria Math"/>
                          </a:rPr>
                          <m:t>+</m:t>
                        </m:r>
                        <m:sSub>
                          <m:sSubPr>
                            <m:ctrlPr>
                              <a:rPr lang="en-US" i="1" smtClean="0">
                                <a:latin typeface="Cambria Math"/>
                              </a:rPr>
                            </m:ctrlPr>
                          </m:sSubPr>
                          <m:e>
                            <m:r>
                              <a:rPr lang="en-US" b="0" i="1" smtClean="0">
                                <a:latin typeface="Cambria Math"/>
                              </a:rPr>
                              <m:t>𝑠</m:t>
                            </m:r>
                          </m:e>
                          <m:sub>
                            <m:r>
                              <a:rPr lang="en-US" b="0" i="1" smtClean="0">
                                <a:latin typeface="Cambria Math"/>
                              </a:rPr>
                              <m:t>𝑖</m:t>
                            </m:r>
                          </m:sub>
                        </m:sSub>
                        <m:r>
                          <a:rPr lang="en-US" i="1">
                            <a:latin typeface="Cambria Math"/>
                          </a:rPr>
                          <m:t>=</m:t>
                        </m:r>
                        <m:sSub>
                          <m:sSubPr>
                            <m:ctrlPr>
                              <a:rPr lang="en-US" i="1">
                                <a:latin typeface="Cambria Math"/>
                                <a:ea typeface="Cambria Math"/>
                              </a:rPr>
                            </m:ctrlPr>
                          </m:sSubPr>
                          <m:e>
                            <m:r>
                              <a:rPr lang="en-US" i="1">
                                <a:latin typeface="Cambria Math"/>
                                <a:ea typeface="Cambria Math"/>
                              </a:rPr>
                              <m:t>𝑏</m:t>
                            </m:r>
                          </m:e>
                          <m:sub>
                            <m:r>
                              <a:rPr lang="en-US" i="1">
                                <a:latin typeface="Cambria Math"/>
                                <a:ea typeface="Cambria Math"/>
                              </a:rPr>
                              <m:t>𝑖</m:t>
                            </m:r>
                          </m:sub>
                        </m:sSub>
                      </m:e>
                    </m:nary>
                  </m:oMath>
                </a14:m>
                <a:r>
                  <a:rPr lang="en-US" dirty="0" smtClean="0"/>
                  <a:t> where </a:t>
                </a:r>
                <a14:m>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𝑖</m:t>
                        </m:r>
                      </m:sub>
                    </m:sSub>
                    <m:r>
                      <a:rPr lang="en-US" i="1" smtClean="0">
                        <a:latin typeface="Cambria Math"/>
                        <a:ea typeface="Cambria Math"/>
                      </a:rPr>
                      <m:t>≥</m:t>
                    </m:r>
                    <m:r>
                      <a:rPr lang="en-US" b="0" i="1" smtClean="0">
                        <a:latin typeface="Cambria Math"/>
                        <a:ea typeface="Cambria Math"/>
                      </a:rPr>
                      <m:t>0</m:t>
                    </m:r>
                  </m:oMath>
                </a14:m>
                <a:endParaRPr lang="en-US" b="0" dirty="0" smtClean="0">
                  <a:ea typeface="Cambria Math"/>
                </a:endParaRPr>
              </a:p>
              <a:p>
                <a:r>
                  <a:rPr lang="en-US" dirty="0" smtClean="0"/>
                  <a:t>An unconstrained variable </a:t>
                </a:r>
                <a14:m>
                  <m:oMath xmlns:m="http://schemas.openxmlformats.org/officeDocument/2006/math">
                    <m:sSub>
                      <m:sSubPr>
                        <m:ctrlPr>
                          <a:rPr lang="en-US"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𝑖</m:t>
                        </m:r>
                      </m:sub>
                    </m:sSub>
                    <m:r>
                      <a:rPr lang="en-US" i="1" smtClean="0">
                        <a:latin typeface="Cambria Math"/>
                        <a:ea typeface="Cambria Math"/>
                      </a:rPr>
                      <m:t>⋚</m:t>
                    </m:r>
                    <m:r>
                      <a:rPr lang="en-US" b="0" i="1" smtClean="0">
                        <a:latin typeface="Cambria Math"/>
                        <a:ea typeface="Cambria Math"/>
                      </a:rPr>
                      <m:t>0</m:t>
                    </m:r>
                  </m:oMath>
                </a14:m>
                <a:endParaRPr lang="en-US" dirty="0" smtClean="0"/>
              </a:p>
              <a:p>
                <a:pPr lvl="1"/>
                <a:r>
                  <a:rPr lang="en-US" dirty="0" smtClean="0"/>
                  <a:t>Can be written as the difference of two constrained variables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m:t>
                        </m:r>
                      </m:sup>
                    </m:sSup>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en-US">
                    <a:noFill/>
                  </a:rPr>
                  <a:t> </a:t>
                </a:r>
              </a:p>
            </p:txBody>
          </p:sp>
        </mc:Fallback>
      </mc:AlternateContent>
    </p:spTree>
    <p:extLst>
      <p:ext uri="{BB962C8B-B14F-4D97-AF65-F5344CB8AC3E}">
        <p14:creationId xmlns:p14="http://schemas.microsoft.com/office/powerpoint/2010/main" val="1135578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Convex Sets</a:t>
            </a:r>
            <a:endParaRPr lang="en-US" dirty="0"/>
          </a:p>
        </p:txBody>
      </p:sp>
      <p:sp>
        <p:nvSpPr>
          <p:cNvPr id="4" name="AutoShape 2" descr="data:image/png;base64,iVBORw0KGgoAAAANSUhEUgAAAXcAAAEZCAYAAABsPmXUAAAABHNCSVQICAgIfAhkiAAAAAlwSFlzAAALEgAACxIB0t1+/AAAIABJREFUeJzt3XtUlPXeNvBrEFIRUkwREAQ3nsATJEoqtBFP5aFXyzTzjPbWLjN9d9o2c9e2XWJmSXZ4ssdD5U73s1qW5mlnlkpqIOKhPGx7ShKBhUcQEByG+b5/uKEBRxhg7rkPc33WmrUcuWd+vzvr69U198yYRERARESG4qH2BoiIyPk43ImIDIjDnYjIgDjciYgMiMOdiMiAONyJiAyIw53IidavX4/4+Hi1t0HE4U7K+eyzzxATEwNfX18EBQVhxIgROHDggNrbcsj69evRpEkT+Pr6omXLloiOjsb27dudukZYWBi+/fZbpz4nUSUOd1LEW2+9hXnz5uGll17CxYsXkZ2djWeeeQZbt25Ve2sOGzhwIIqKilBQUICZM2di/PjxKCwsdNrzm0wm8D2EpBQOd3K6wsJCvPzyy3j//fcxZswYNG/eHE2aNMHIkSOxbNkyAMDNmzcxd+5ctG/fHu3bt8e8efNgNpsBAHv37kVwcDDeeusttGvXDkFBQVi/fj0AIC0tDYGBgdWG4hdffIHevXsDAKxWK5KTk9GpUye0adMGEyZMwLVr1wAAf/rTnzBu3Liqx73wwgsYMmTIHc+jcg2TyYQZM2agtLQUv/zyCwoLCzF16lT4+/sjLCwMr732mt0h/cwzz+D555+v9nsPPfQQVq5cialTp+L8+fMYPXo0fH198eabbwIAtm7diu7du8PPzw+DBg3CmTNnqh4bFhaG5ORkdO/eHa1bt0ZSUhJu3rxZ9fNt27YhKioKfn5+GDhwIH788cc6/qTI0ITIyXbu3Cmenp5SUVFxx2MWL14s/fv3l0uXLsmlS5dkwIABsnjxYhER+e6778TT01NefvllsVgssmPHDvH29paCggIREQkPD5fdu3dXPde4ceNk2bJlIiKycuVK6d+/v+Tk5IjZbJYnn3xSJk6cKCIiN27ckC5dusj69etl//790qZNG8nJybG7v3Xr1klcXJyIiJSXl8vKlSvl7rvvlsLCQpkyZYqMGTNGiouLJSsrS7p06SJr1qy57XHp6ekSFBQkVqtVREQuXbok3t7ecvHiRRERCQsLkz179lSt+e9//1tatGgh33zzjVgsFnnjjTekU6dOUl5eLiIioaGh0rNnT7lw4YJcvXpVBg4cKC+99JKIiGRmZoq/v7+kp6eL1WqVjz/+WMLCwuTmzZsO/7mRsXC4k9Nt2LBBAgICaj0mPDxcdu7cWXX/X//6l4SFhYnIreHevHnzan85+Pv7S1pamoiIvPTSS5KUlCQiItevX5cWLVrI+fPnRUQkIiKi2sDMzc0VLy+vqudKS0sTPz8/CQ0NlU2bNt1xf+vWrRNPT09p1aqVtGnTRvr37y979uwRi8Uid911l5w+fbrq2A8//FASEhKqHlc53Cv3U/kX0apVq2TkyJFVP6s53JcsWSITJkyoum+1WqV9+/ayb9++quM//PDDqp/v2LFDwsPDRUTkqaeeqvrLsVLXrl2rHkvuh7UMOd0999yDy5cvw2q13vGY3NxchIaGVt3v0KEDcnNzqz2Hh8fv/3p6e3ujuLgYADBx4kRs3rwZZrMZmzdvRp8+fRASEgIAyMrKwtixY+Hn5wc/Pz9ERkbC09MT+fn5AIB+/frhD3/4AwDg0UcfrfU87rvvPly7dg2XLl3CwYMHkZiYiMuXL6O8vPy2vefk5Nh9jqlTp2LDhg0AgA0bNmDKlCl3XC8vLw8dOnSoum8ymRASElLtuSvPs+Y/s99++w0rVqyoOm8/Pz9cuHABeXl5tZ4jGReHOzld//790bRpU3zxxRd3PCYoKAhZWVlV98+fP4+goCCHnj8yMhKhoaHYuXMnPvvsMzz++ONVP+vQoQN27dqFa9euVd1u3LiBwMBAAMB7770Hs9mMoKAgvPHGG/U+tzZt2sDLy+u2vQcHB9s9fvLkydiyZQuOHz+OM2fOYMyYMVU/M5lM1Y4NCgrCb7/9VnVfRJCdnY327dtXW8v215U/69ChAxYtWlTtvIuLizFhwoR6nyMZhNr/60DGtGLFCmnXrp18+eWXUlJSImazWXbs2CELFiwQkVvVyoABA6o694EDB1br3IODg6s9X80KY9myZZKQkCDNmzeXK1euVP3+22+/LQkJCfLbb7+JiMjFixdly5YtInKr0/bz85MTJ07Izz//LH5+fnLs2DG7+69Zr9iaPHmyjB07VoqKiiQrK0u6detmt3OvNGTIEOnVq5fMnDmz2u/fd999snr16qr7lZ37nj17xGw2y/LlyyU8PLxa596rVy+5cOGCXLlyRQYOHCiLFi0SEZGMjAwJCQmRtLQ0sVqtUlxcLNu2bZOioiK750DGx+FOivnHP/4hMTEx0qJFCwkICJBRo0bJoUOHRESkrKxM5syZI4GBgRIYGCjPPfdc1Yt/3333nYSEhFR7rprD/fz58+Lh4SGjRo2qdpzVapW33npLunbtKr6+vhIeHi6LFi0Si8Ui/fr1q3rhVUTkgw8+kJ49e4rZbL5t7+vXr5f4+Hi753Xt2jWZPHmytG3bVkJCQuTVV1+tetHU3uM+/fRTMZlMsnfv3mq/v2XLFunQoYO0atVKVqxYISIiX3zxhURGRkrLli0lISFBTp06Ve2fQXJyskRGRkqrVq1k+vTpUlpaWvXzXbt2Sd++faVVq1YSGBgo48eP53B3YyYR5S60LSgowKxZs3Dy5EmYTCasXbsW9913n1LLEWlSamoqJk+eXK1yaYiOHTtizZo1SExMdNLOyMg8lXzy5557DiNGjMDnn38Oi8WCkpISJZcj0pzy8nKsXLkSTzzxhNpbITej2AuqhYWFSE1NRVJSEgDA09MTLVu2VGo5Is05ffo0/Pz8kJ+fj7lz56q9HXIzitUyx44dw5NPPonIyEgcP34cffr0QUpKCry9vZVYjoiIbCiW3C0WCzIzM/H0008jMzMTLVq0QHJyslLLERGRLaVeqc3Ly6t6x6GISGpqarV354mI+PqGCwDeeOONN97qcat8Z3JtFHtBNSAgACEhITh79iy6dOmCb775Bt27d692TFHRL+jXT9C7N7B6tVI7Uc8rr7yCV155Re1tKIbnp29GOT8RwdqjazF/93wMDR+KOX3n4ON3PsaTf35S7a0posxShrjQuDqPU/RqmVWrVmHSpEkwm80IDw/HunXrbjvm738HJk0CBg0CJk5UcjdEZDQ513MwY8sMnLl8BksHL0VMUIzaW9IMRYd77969cfjw4VqPad0aWLIEeOYZICYG6NxZyR0RkRHUTOsbH96IZl7N1N6Wpig63B3Vty/w6KPAww8DGRlA06Zq78g5EhIS1N6Conh++qbX83Mkrffp30eFnWmLou9QrXNxkwkZGbeWt1qB2bNh2P6diBrHXrfujmm9snOva3RrIrkDgIcH+3ciso/dev1p6iN/bfv3n39WezdEpDYRwZrMNej5QU/4NffDxoc3crA7SDPJvZJR+3ciqp/colxM/3I603oDaSq5V5o1C/D2Bp59Vu2dEJGrVab1Hu/3YFpvBM0ld4D9O5G7YrfuPJpM7gD7dyJ3wm7d+TSZ3CuxfycyPqZ1ZWg2uVdi/05kTEzrytJ0cgfYvxMZEa+EUZ7mkzvA/p3IKHgljOtoPrlXYv9OpG+5RbmYsWUGTl86zbTuArpI7pXYvxPpj21ab9WsFdO6i+gmuQPs34n0hmldPbpK7gD7dyI9YFpXn66SeyX270TaxbSuDbpL7pXYvxNpi21ab9m0JdO6ynSZ3AH270RawrSuPbpN7gD7dyK1sVvXLt0m90rs34nUwbSubbpO7pXYvxO5DtO6Pug+uQPs34lchWldPwyR3AH270RKYlrXH0Mk90rs34mcj2ldnwyT3CuxfydyDqZ1fTNUcgfYvxM5A9O6/hkuuQPs34kaimndOBRP7mFhYbj77rvRpEkTeHl5IT09XeklAbB/J6qvnOs5SNqaxLRuEIond5PJhL179+Lo0aMuG+yV2L8T1c32u0yZ1o3DJZ27iLhimduwfyeqXc71HMzYMoPfZWpALknuQ4YMQUxMDD766COll7sN+3ei29mmdX6XqTEpntwPHDiAwMBAXLp0CUOHDkW3bt0QHx+v9LLVsH8n+h3TuntQfLgHBgYCANq2bYuxY8ciPT292nD/8MNXqn7dp08CYmISFNnHrFnAsWO3+vfVqxVZgkjTRARrj67F/N3zMTR8KDY+vBHNvJqpvS1yQMbBDBw5dAQAYLFaHHqMSRQsxG/cuIGKigr4+vqipKQEw4YNw8svv4xhw4bdWtxkQkaG6/r4q1dv9e8pKezfyb3YpvVF8YuY1nWszFKGuNC4Ol/LVLRzz8/PR3x8PKKiohAbG4tRo0ZVDXY1sH8nd8Nu3X0pmtzrXNzFyb3S6tXAwYPs38nYmNaNSRPJXat4/TsZGdM6AQb8bBlH8Pp3MipeCUOV3DK5A+zfyViY1qkmt0zulXj9OxkBPxOG7HHb5F6J/TvpFT8Thmrj1skdYP9O+sRuneri9skdYP9O+sFunRzl9sm9Evt30jqmdaoPJncb7N9Ji5jWqSGY3G2wfyetyS3KxfQvpzOtU70xudfA/p20wPa7TJnWqSGY3O1g/05qyi3KxYwtM3jdOjUKk/sdsH8nV7NN67xunRqLyf0O2L+TKzGtk7MxudeC/TspjWmdlMLkXgf276SUyrR+6tIppnVyOiZ3B7B/J2eqmdY3PbyJg52cjsndAezfyVnYrZOrMLk7iP07NQa7dXI1Jvd6YP9ODcG0Tmpgcq8n9u/kKKZ1UhOTez2xfydHMK2T2pjcG4D9O90J0zppBZN7A7F/p5qY1klLmNwbgf07AUzrpE1M7o3A/p2Y1kmrmNwbif27e2JaJ61jcncC9u/uhd9lSnrA5O4klf377Nlq74SUwu8yJT1RPLlXVFQgJiYGwcHB+Oqrr5ReTjW2/XtiIvt3o2FaJ71RPLmnpKQgMjISJpNJ6aVUx/7deJjWSa8UHe4XLlzAjh07MGvWLIiIkktphm3/fvOm2ruhxsi5noPhG4bjb/v+hqWDl2LBgAVo5tVM7W0ROUTR4T5v3jwsX74cHh7uVe3z+nd9Y1onI1Csc9+2bRv8/f0RHR2NvXv33vG4Dz98perXffokICYmQaktuQyvf9cvduukRRkHM3Dk0BEAgMVqcegxJlGoL3nxxRfx6aefwtPTE2VlZbh+/ToeeeQRfPLJJ78vbjIhI8O4dc3hw8CLLwJpaUDnzmrvhmojIlh7dC3m756PoeFDMafvHFYwpEllljLEhcbVWXUrNtxt7du3D2+++eZtV8sYfbgDwOrVwMGDvP5dy2zT+qL4RUzrpGmODneXleHucLWMPezftYvdOhmZS5L7HRd3g+QOAFev3urfU1LYv2sF0zrpleaSuzvj9e/awbRO7oKfLeMi/PwZ9fFKGHInTO4uxP5dHbZpvXXz1kzr5BaY3F2I17+7nm1aXzZkGe4NvFftLRG5BJO7i7F/dw17aZ2DndwJk7sK2L8ri2mdiMldNezfnY9pneh3TO4qYf/uXEzrRNUxuauI/XvjMa0T2cfkrjL27w3HtE50Z0zuGsD+vX6Y1onqxuSuAezfHce0TuQYJneNYP9eO6Z1ovphctcQ9u/2Ma0T1R+Tu8ZU9u+zZ6u9E/UxrRM1HJO7xtj274mJ7tu/M60TNQ6Tuwa5c//OtE7kHEzuGuWO/TvTOpHzMLlrmLtc/27v25E42Ikah8ldw9zh+nd+OxKRMpjcNc6o/Tu/y5RIWUzuOmC0/p1pnUh5TO46YYT+nWmdyHWY3HVC7/17blEupn85nWmdyEWY3HVEj/17ZVrv8X4PpnUiF2Jy1xk99e/s1onUw+SuQ1rv39mtE6mPyV2HtNy/M60TaYOiyb2srAyxsbGIiopCZGQkFi5cqORybkVr/TvTOpG2KJrcmzVrhu+++w7e3t6wWCyIi4vD999/j7i4OCWXdRta6d+Z1om0p87k/s477+DatWsNXsDb2xsAYDabUVFRgdatWzf4ueh2avbvTOtE2lXncM/Pz0ffvn0xfvx47Nq1CyJSrwWsViuioqLQrl07DBo0CJGRkQ3eLN2usn//8ktg40bXrZtzPQfDNwzH3/b9DUsHL8WCAQvQzKuZ6zZARLUyiQPT2mq14uuvv8b69euRkZGB8ePHY+bMmQgPD3d4ocLCQgwfPhzJyclISEi4tbjJhCeeeLnqmD59EhATk1DvkyDg8GHgxReBtDSgc2fl1hERrD26FvN3z8fQ8KGY03cOhzqRwjIOZuDIoSMAAIvVgnUr19UZtB0a7gBw7NgxrFu3Drt27UJiYiJ++OEHDBkyBMuXL3d4g6+++iqaN2+O559//tbiJhMyMur3fwJ0Z6tXAwcPKte/23bri+IXsYIhUkGZpQxxoXF1Dvc6a5mUlBT06dMHCxYswMCBA/HTTz/hgw8+wJEjR7B58+ZaH3v58mUUFBQAAEpLS7F7925ER0fX4zSoPpTq39mtE+lPnVfLXL16FZs3b0ZoaGi13/fw8MBXX31V62Pz8vIwbdo0WK1WWK1WTJkyBYMHD27cjumOlLj+nZ8JQ6RPDtcyiizOWkYRzujf2a0TaZOjtQzfoWpAjb3+nd9lSqR//GwZg2pI/27brbdu3prfZUqkY0zuBlXf/p1pnchYmNwNzJHPn2FaJzImJneDq61/Z1onMi4mdzdQs39nWicyPiZ3N2Dbv/eOy8UW03SmdSKDY3J3E35+guEvrMOzP90LL7M/0zqRwTG5u4H80hwsOT4DWZYziCv4L/x7xRB4JJ4FwDeQERkVk7uBiQi2nF+Dift74m6v1ngteiNmPRqCZt4WvPHXILW3R0QKYnI3qKq0XnwGs7suQ0Sr3yuYPy3MwuKnItB3QDGG/59CFXdJREphcjcY27Tu6+WH16I3VhvsANCyVQWe+ss5JC8Mxflzd6m0UyJSEpO7gdSW1muKjCrBkDH5mP9ER3y6/Szuasr+nchImNwNwF63XttgrzRmUj77dyKDYnLXufqk9Zo8PNi/ExkVk7tONTSt18T+nciYmNx1qDFp3R7270TGw+SuI45cCdNQ7N+JjIXJXSds0/ozXZcispVzv8uU/TuRsTC5a5y9tO7swV6J/TuRcTC5a5jSad0e9u9ExsDkrkGuTOv2sH8n0j8md43JL83Bq8eTcK74tMvSek3s34n0j8ldI2zTuo9XK5en9ZrYvxPpG5O7BqjRrTuC/TuRfjG5q0jtbt0R7N+J9InJXSVaTes1sX8n0icmdxfTQ1qvif07kf4oOtyzs7MxaNAgdO/eHT169MA777yj5HKal1+ag9lpw7H67N/wTNelmBa+AE2bNFN7Ww6x7d/NN01qb4eI6qDocPfy8sLbb7+NkydP4ocffsB7772H06dPK7mkJukxrdvD/p1IPxTt3AMCAhAQEAAA8PHxQUREBHJzcxEREaHkspqil27dEezfifTDZZ17VlYWjh49itjYWFctqSqjpPWa2L8T6YNLrpYpLi7GuHHjkJKSAh8fn2o/2zy4Lcr+EIHSzr3QO3EcYmISXLElRRkprdvD69+JXCvjYAaOHDoCALBYLQ49xiQiiv6XWV5ejlGjRuHBBx/E3Llzqy9uMuH8vLfgm/4NfI4fQHmbIFwb/AiujpiMm6FdldyWIkQEW7PXIuX0fPRrMxSPhc3RzQum9WW1Am8sDEfniDK8tCxH7e0QuY0ySxniQuNQ1+hWdLiLCKZNm4Z77rkHb7/99u2Lm0w49WnGrTsVFvgcP6jbQW+b1pM6LTJcWrensKAJFj8VgeeXZLN/J3IRTQz377//Hvfffz969eoFk+nW5XNLly7FAw88cGtx2+Fuq+agb9se1xIf1uSgt03rsW2GYULYs4ZN6/acOtYC774ajo+3n0GHjma1t0NkeJoY7nW543C3peFBb5vWZ3Za7LSvvNObzZ+2w4n0VuzfiVzAOMPdlkYGvbun9ZrYvxO5jjGHu60KC3xOHIJv2m6XDnqmdfvYvxO5hvGHuy0XJHqm9bqxfydSnnsNd1sKXHXDtO449u9EynLf4W6rkYOeab3+2L8TKYvDvaZ6Dnqm9YZj/06kHA732tgb9P/p6MtCuzKtOwH7dyJlcLg7ymbQex//Hr+2rMDnPTzQfOR8tIscoe7edI79O5HzOTrc+U1MTTxRFB2P9x/rg6D/J9g4rDOmXu2OZxe+gVFJ49Br/Qfwzf5N7V3qEj//nUg9bv8dqvnl+Vh8cQnOmbOwwO9Z9AiIwE99gZMVFWhz8jgCM9PR7Yt/4sY9bXD+/sE4N3gEikJC1d62LvDz34nU47a1jIjgy8KtWH41BX9sGotpPhPQ1KOp3WNNNoPe/+RxDvp6Yv9O5Dzs3Gthm9bn+M5Ej6aOfzMUB33DsH8ncg4Odzvqk9YdwUHvOF7/TuQcHO41NCatO+L3QZ8G/5MncOOetjh/fyIHvQ1e/07UeBzu/+HstO6I2xM9B30l9u9EjcPhDuXTuiM46G/H/p2o4dx6uNum9fvvisV0X+XTuiM46G9h/07UcG473G3T+rO+M9FThbTuCHcf9OzfiRrG7Ya7VtO6I9x10LN/J6o/txrueknrjnC3Qc/+nah+3GK46zmtO8IdBj37d6L6Mfxwzy+/iL9eXIJfzed0n9YdYeQ3TLF/J3KcYYe70dO6I4w46Nm/EznGkMPd3dK6I4w06Nm/E9XNUMOdad0x9gZ9dnwifh08AkUdwtTeXp3YvxPVzTDDnWm9YfSa6Nm/E9VO98Odad159Dbo2b8T3ZmuhzvTunL0MujZvxPZp4nhnpSUhO3bt8Pf3x8//vjj7YvXGO5M666l5UHP/p3IPk0M99TUVPj4+GDq1Kl1DnemdXVpcdCzfye6naPDXdEvyI6Pj0dWVlatx9RM66tav8a0rgJp0gSXet2LS73urTbo1fxy8JatKvDUX84heWE4InqxfyeqD0WHuyOeyn0Wv5rP4S93z2Za14jaB71rPwIhMqoEQ8bkY/4THdm/E9WD6sPdT3yZ1jVMC4N+zKR8nP3JB2/8NYj9O5GDVB/uPqk++BzbAQA9u0SgVxemd61Sa9B7eAB/WpiFxU9FoO+AYvbv5HYyDmbgyKEjAACL1eLQYxS/FDIrKwujR4++4wuq29//VMnlyQVc9emVvP6dSCNXy0ycOBH79u3DlStX4O/vjyVLlmDGjBm/L87hbjhKD3pe/07uThPDvS4c7sZmqqhAm1MnEHgkDW1PnUBp6zaNHvS8/p3cnSYuhST3Jk2a4FLPaFzqGe20jp79O5FjONzJJZx5HT2vfyeqG2sZUlVj3hnL/p3cETt30p36Dnr27+SO2LmT7tRV3dT84hH270R3xuFOmnSnQf/gl/9TLdEjJJT9O5EdHO6keXUl+l73D8a1QdMx/4ko9u9E/8HhTrpyp0GfcvJB/G9FRxx5aASi3++Hm+Ha+eIRIjVwuJNu1Rz0zTJOwfrZRfxheBJM7f1wbeRgXH1kBAc9uSUPtTdA5AzSpAlKY3si7+nxCPHIxqkHH4f3j2fQbdQ0RP5xHALf+ABNf/lN7W0SuQyTOxlKr66XMWLQWUzaNhebVnZH0ybl8Dl8HL6p6fBf90+U+7dhoie3wOvcyXCsVuCv7yagS8freHlO5u8/qKi4Nej3p8HnyAmUt2uLayMSOehJV3idO7ktDw/gz9MPYm7yCPTrfREP/vHCrR80aYLi++5F8X33/j7oKxM9Bz0ZDIc7GZLf3Wb8edr3WPLuH9G98zV0CCqpfgAHPRkcaxkytI07InD4ZAdsWrkbTe+y1v0Am0Hvk3Gcg540h58tQ4Ra+ndHcNCTBrFzJ0It/bsjWN2QjnG4k+HV2b87ouagzzgB3/1pHPSkWaxlyG3Uu393BKsbcjF27kQ1NKp/d0TNQc83TJEC2LkT1dCo/t0RtXX0HPTkYhzu5Fac0r87goOeVMZahtySIv27I+xWN4m4+vAI3OwU5rp9kG6xcyeqheL9uyPY0VMDsHMnqoXi/bsjWN2QgjjcyW25rH93BAc9ORlrGXJ7qvXvjmB1QzWwcydykCb6d0dw0BMcH+6Kfs3erl270K1bN3Tu3BnLli1TcimiBqvs3/cc6oCd+4LV3s6d/ae6yZv/FH7+7F1cnjSWXyVId6TYcK+oqMDs2bOxa9cunDp1Chs3bsTp06eVWk6TTpw19vka6fx+799jcT63BQAg/YSGz88Jgz7jYIaLNut6Rj43Ryk23NPT09GpUyeEhYXBy8sLjz32GLZs2aLUcpr0o4GGnz1GO79eXS9jdMIpPPf3ONw0e2h7uNtq4KA/cuiICpt1DSOfm6MUu1omJycHISEhVfeDg4ORlpam1HJETjHhgdM4+b/tkPxfUbin9edqb6f+eNUN/Ydiw91kMjl0XEG2cTvCsusFPD8d+r/D/gcvrZ+JbiFN8Et3nZ9f03uAIQ/CI2EY2p49i3bfH0Pn/96EG61bw7N5M1xsGYSiwAC1d+l0187m4pfth9XehiIqxMErukQhhw4dkuHDh1fdf/311yU5ObnaMeHh4QKAN9544423etzCw8PrnMGKXQppsVjQtWtX7NmzB0FBQejXrx82btyIiIgIJZYjIiIbitUynp6eePfddzF8+HBUVFRg5syZHOxERC6i6puYiIhIGYq+iak2Rn6DU1JSEtq1a4eePXuqvRVFZGdnY9CgQejevTt69OiBd955R+0tOVVZWRliY2MRFRWFyMhILFy4UO0tOV1FRQWio6MxevRotbfidGFhYejVqxeio6PRr18/tbfjdAUFBRg3bhwiIiIQGRmJH374wf6BTn0V1UEWi0XCw8Pl3LlzYjabpXfv3nLq1Ck1tqKI/fv3S2ZmpvTo0UPtrSgiLy9Pjh49KiIiRUVF0qVLF0P9+YmIlJSUiIhVqy8gAAAECUlEQVRIeXm5xMbGSmpqqso7cq4VK1bI448/LqNHj1Z7K04XFhYmV65cUXsbipk6daqsWbNGRG79+1lQUGD3OFWSu9Hf4BQfHw8/Pz+1t6GYgIAAREVFAQB8fHwQERGB3NxclXflXN7e3gAAs9mMiooKtG7dWuUdOc+FCxewY8cOzJo1q87PJ9Ero55XYWEhUlNTkZSUBODWa5stW7a0e6wqw93eG5xycnLU2Ao1UlZWFo4ePYrY2Fi1t+JUVqsVUVFRaNeuHQYNGoTIyEi1t+Q08+bNw/Lly+HhoVorqyiTyYQhQ4YgJiYGH330kdrbcapz586hbdu2mDFjBu6991488cQTuHHjht1jVfnTdfQNTqRtxcXFGDduHFJSUuDj46P2dpzKw8MDx44dw4ULF7B//37s3btX7S05xbZt2+Dv74/o6GjDptsDBw7g6NGj2LlzJ9577z2kpqaqvSWnsVgsyMzMxNNPP43MzEy0aNECycnJdo9VZbi3b98e2dnZVfezs7MRHKzhT+Oj25SXl+ORRx7B5MmTMWbMGLW3o5iWLVti5MiRyMgwxgdRHTx4EFu3bkXHjh0xceJEfPvtt5g6dara23KqwMBAAEDbtm0xduxYpKenq7wj5wkODkZwcDD69u0LABg3bhwyM+1/TLUqwz0mJgY///wzsrKyYDab8c9//hMPPfSQGluhBhARzJw5E5GRkZg7d67a23G6y5cvo6CgAABQWlqK3bt3Izo6WuVdOcfrr7+O7OxsnDt3Dps2bUJiYiI++eQTtbflNDdu3EBRUREAoKSkBF9//bWhrloLCAhASEgIzp49CwD45ptv0L17d7vHqvI1e0Z/g9PEiROxb98+XLlyBSEhIViyZAlmzJih9rac5sCBA9iwYUPV5WYAsHTpUjzwwAMq78w58vLyMG3aNFitVlitVkyZMgWDBw9We1uKMFpFmp+fj7FjxwK4VWFMmjQJw4YNU3lXzrVq1SpMmjQJZrMZ4eHhWLdund3j+CYmIiIDMubL5UREbo7DnYjIgDjciYgMiMOdiMiAONyJiAyIw52IyIA43ImIDIjDnYjIgDjciWwcPnwYvXv3xs2bN1FSUoIePXrg1KlTam+LqN74DlWiGhYvXoyysjKUlpYiJCQEL7zwgtpbIqo3DneiGsrLyxETE4PmzZvj0KFDhvv8FXIPrGWIarh8+TJKSkpQXFyM0tJStbdD1CBM7kQ1PPTQQ3j88cfx66+/Ii8vD6tWrVJ7S0T1pspH/hJp1SeffIKmTZviscceg9VqxYABA7B3714kJCSovTWiemFyJyIyIHbuREQGxOFORGRAHO5ERAbE4U5EZEAc7kREBsThTkRkQBzuREQGxOFORGRA/x/200s9UbT+N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XcAAAEZCAYAAABsPmXUAAAABHNCSVQICAgIfAhkiAAAAAlwSFlzAAALEgAACxIB0t1+/AAAIABJREFUeJzt3XtUlPXeNvBrEFIRUkwREAQ3nsATJEoqtBFP5aFXyzTzjPbWLjN9d9o2c9e2XWJmSXZ4ssdD5U73s1qW5mlnlkpqIOKhPGx7ShKBhUcQEByG+b5/uKEBRxhg7rkPc33WmrUcuWd+vzvr69U198yYRERARESG4qH2BoiIyPk43ImIDIjDnYjIgDjciYgMiMOdiMiAONyJiAyIw53IidavX4/4+Hi1t0HE4U7K+eyzzxATEwNfX18EBQVhxIgROHDggNrbcsj69evRpEkT+Pr6omXLloiOjsb27dudukZYWBi+/fZbpz4nUSUOd1LEW2+9hXnz5uGll17CxYsXkZ2djWeeeQZbt25Ve2sOGzhwIIqKilBQUICZM2di/PjxKCwsdNrzm0wm8D2EpBQOd3K6wsJCvPzyy3j//fcxZswYNG/eHE2aNMHIkSOxbNkyAMDNmzcxd+5ctG/fHu3bt8e8efNgNpsBAHv37kVwcDDeeusttGvXDkFBQVi/fj0AIC0tDYGBgdWG4hdffIHevXsDAKxWK5KTk9GpUye0adMGEyZMwLVr1wAAf/rTnzBu3Liqx73wwgsYMmTIHc+jcg2TyYQZM2agtLQUv/zyCwoLCzF16lT4+/sjLCwMr732mt0h/cwzz+D555+v9nsPPfQQVq5cialTp+L8+fMYPXo0fH198eabbwIAtm7diu7du8PPzw+DBg3CmTNnqh4bFhaG5ORkdO/eHa1bt0ZSUhJu3rxZ9fNt27YhKioKfn5+GDhwIH788cc6/qTI0ITIyXbu3Cmenp5SUVFxx2MWL14s/fv3l0uXLsmlS5dkwIABsnjxYhER+e6778TT01NefvllsVgssmPHDvH29paCggIREQkPD5fdu3dXPde4ceNk2bJlIiKycuVK6d+/v+Tk5IjZbJYnn3xSJk6cKCIiN27ckC5dusj69etl//790qZNG8nJybG7v3Xr1klcXJyIiJSXl8vKlSvl7rvvlsLCQpkyZYqMGTNGiouLJSsrS7p06SJr1qy57XHp6ekSFBQkVqtVREQuXbok3t7ecvHiRRERCQsLkz179lSt+e9//1tatGgh33zzjVgsFnnjjTekU6dOUl5eLiIioaGh0rNnT7lw4YJcvXpVBg4cKC+99JKIiGRmZoq/v7+kp6eL1WqVjz/+WMLCwuTmzZsO/7mRsXC4k9Nt2LBBAgICaj0mPDxcdu7cWXX/X//6l4SFhYnIreHevHnzan85+Pv7S1pamoiIvPTSS5KUlCQiItevX5cWLVrI+fPnRUQkIiKi2sDMzc0VLy+vqudKS0sTPz8/CQ0NlU2bNt1xf+vWrRNPT09p1aqVtGnTRvr37y979uwRi8Uid911l5w+fbrq2A8//FASEhKqHlc53Cv3U/kX0apVq2TkyJFVP6s53JcsWSITJkyoum+1WqV9+/ayb9++quM//PDDqp/v2LFDwsPDRUTkqaeeqvrLsVLXrl2rHkvuh7UMOd0999yDy5cvw2q13vGY3NxchIaGVt3v0KEDcnNzqz2Hh8fv/3p6e3ujuLgYADBx4kRs3rwZZrMZmzdvRp8+fRASEgIAyMrKwtixY+Hn5wc/Pz9ERkbC09MT+fn5AIB+/frhD3/4AwDg0UcfrfU87rvvPly7dg2XLl3CwYMHkZiYiMuXL6O8vPy2vefk5Nh9jqlTp2LDhg0AgA0bNmDKlCl3XC8vLw8dOnSoum8ymRASElLtuSvPs+Y/s99++w0rVqyoOm8/Pz9cuHABeXl5tZ4jGReHOzld//790bRpU3zxxRd3PCYoKAhZWVlV98+fP4+goCCHnj8yMhKhoaHYuXMnPvvsMzz++ONVP+vQoQN27dqFa9euVd1u3LiBwMBAAMB7770Hs9mMoKAgvPHGG/U+tzZt2sDLy+u2vQcHB9s9fvLkydiyZQuOHz+OM2fOYMyYMVU/M5lM1Y4NCgrCb7/9VnVfRJCdnY327dtXW8v215U/69ChAxYtWlTtvIuLizFhwoR6nyMZhNr/60DGtGLFCmnXrp18+eWXUlJSImazWXbs2CELFiwQkVvVyoABA6o694EDB1br3IODg6s9X80KY9myZZKQkCDNmzeXK1euVP3+22+/LQkJCfLbb7+JiMjFixdly5YtInKr0/bz85MTJ07Izz//LH5+fnLs2DG7+69Zr9iaPHmyjB07VoqKiiQrK0u6detmt3OvNGTIEOnVq5fMnDmz2u/fd999snr16qr7lZ37nj17xGw2y/LlyyU8PLxa596rVy+5cOGCXLlyRQYOHCiLFi0SEZGMjAwJCQmRtLQ0sVqtUlxcLNu2bZOioiK750DGx+FOivnHP/4hMTEx0qJFCwkICJBRo0bJoUOHRESkrKxM5syZI4GBgRIYGCjPPfdc1Yt/3333nYSEhFR7rprD/fz58+Lh4SGjRo2qdpzVapW33npLunbtKr6+vhIeHi6LFi0Si8Ui/fr1q3rhVUTkgw8+kJ49e4rZbL5t7+vXr5f4+Hi753Xt2jWZPHmytG3bVkJCQuTVV1+tetHU3uM+/fRTMZlMsnfv3mq/v2XLFunQoYO0atVKVqxYISIiX3zxhURGRkrLli0lISFBTp06Ve2fQXJyskRGRkqrVq1k+vTpUlpaWvXzXbt2Sd++faVVq1YSGBgo48eP53B3YyYR5S60LSgowKxZs3Dy5EmYTCasXbsW9913n1LLEWlSamoqJk+eXK1yaYiOHTtizZo1SExMdNLOyMg8lXzy5557DiNGjMDnn38Oi8WCkpISJZcj0pzy8nKsXLkSTzzxhNpbITej2AuqhYWFSE1NRVJSEgDA09MTLVu2VGo5Is05ffo0/Pz8kJ+fj7lz56q9HXIzitUyx44dw5NPPonIyEgcP34cffr0QUpKCry9vZVYjoiIbCiW3C0WCzIzM/H0008jMzMTLVq0QHJyslLLERGRLaVeqc3Ly6t6x6GISGpqarV354mI+PqGCwDeeOONN97qcat8Z3JtFHtBNSAgACEhITh79iy6dOmCb775Bt27d692TFHRL+jXT9C7N7B6tVI7Uc8rr7yCV155Re1tKIbnp29GOT8RwdqjazF/93wMDR+KOX3n4ON3PsaTf35S7a0posxShrjQuDqPU/RqmVWrVmHSpEkwm80IDw/HunXrbjvm738HJk0CBg0CJk5UcjdEZDQ513MwY8sMnLl8BksHL0VMUIzaW9IMRYd77969cfjw4VqPad0aWLIEeOYZICYG6NxZyR0RkRHUTOsbH96IZl7N1N6Wpig63B3Vty/w6KPAww8DGRlA06Zq78g5EhIS1N6Conh++qbX83Mkrffp30eFnWmLou9QrXNxkwkZGbeWt1qB2bNh2P6diBrHXrfujmm9snOva3RrIrkDgIcH+3ciso/dev1p6iN/bfv3n39WezdEpDYRwZrMNej5QU/4NffDxoc3crA7SDPJvZJR+3ciqp/colxM/3I603oDaSq5V5o1C/D2Bp59Vu2dEJGrVab1Hu/3YFpvBM0ld4D9O5G7YrfuPJpM7gD7dyJ3wm7d+TSZ3CuxfycyPqZ1ZWg2uVdi/05kTEzrytJ0cgfYvxMZEa+EUZ7mkzvA/p3IKHgljOtoPrlXYv9OpG+5RbmYsWUGTl86zbTuArpI7pXYvxPpj21ab9WsFdO6i+gmuQPs34n0hmldPbpK7gD7dyI9YFpXn66SeyX270TaxbSuDbpL7pXYvxNpi21ab9m0JdO6ynSZ3AH270RawrSuPbpN7gD7dyK1sVvXLt0m90rs34nUwbSubbpO7pXYvxO5DtO6Pug+uQPs34lchWldPwyR3AH270RKYlrXH0Mk90rs34mcj2ldnwyT3CuxfydyDqZ1fTNUcgfYvxM5A9O6/hkuuQPs34kaimndOBRP7mFhYbj77rvRpEkTeHl5IT09XeklAbB/J6qvnOs5SNqaxLRuEIond5PJhL179+Lo0aMuG+yV2L8T1c32u0yZ1o3DJZ27iLhimduwfyeqXc71HMzYMoPfZWpALknuQ4YMQUxMDD766COll7sN+3ei29mmdX6XqTEpntwPHDiAwMBAXLp0CUOHDkW3bt0QHx+v9LLVsH8n+h3TuntQfLgHBgYCANq2bYuxY8ciPT292nD/8MNXqn7dp08CYmISFNnHrFnAsWO3+vfVqxVZgkjTRARrj67F/N3zMTR8KDY+vBHNvJqpvS1yQMbBDBw5dAQAYLFaHHqMSRQsxG/cuIGKigr4+vqipKQEw4YNw8svv4xhw4bdWtxkQkaG6/r4q1dv9e8pKezfyb3YpvVF8YuY1nWszFKGuNC4Ol/LVLRzz8/PR3x8PKKiohAbG4tRo0ZVDXY1sH8nd8Nu3X0pmtzrXNzFyb3S6tXAwYPs38nYmNaNSRPJXat4/TsZGdM6AQb8bBlH8Pp3MipeCUOV3DK5A+zfyViY1qkmt0zulXj9OxkBPxOG7HHb5F6J/TvpFT8Thmrj1skdYP9O+sRuneri9skdYP9O+sFunRzl9sm9Evt30jqmdaoPJncb7N9Ji5jWqSGY3G2wfyetyS3KxfQvpzOtU70xudfA/p20wPa7TJnWqSGY3O1g/05qyi3KxYwtM3jdOjUKk/sdsH8nV7NN67xunRqLyf0O2L+TKzGtk7MxudeC/TspjWmdlMLkXgf276SUyrR+6tIppnVyOiZ3B7B/J2eqmdY3PbyJg52cjsndAezfyVnYrZOrMLk7iP07NQa7dXI1Jvd6YP9ODcG0Tmpgcq8n9u/kKKZ1UhOTez2xfydHMK2T2pjcG4D9O90J0zppBZN7A7F/p5qY1klLmNwbgf07AUzrpE1M7o3A/p2Y1kmrmNwbif27e2JaJ61jcncC9u/uhd9lSnrA5O4klf377Nlq74SUwu8yJT1RPLlXVFQgJiYGwcHB+Oqrr5ReTjW2/XtiIvt3o2FaJ71RPLmnpKQgMjISJpNJ6aVUx/7deJjWSa8UHe4XLlzAjh07MGvWLIiIkktphm3/fvOm2ruhxsi5noPhG4bjb/v+hqWDl2LBgAVo5tVM7W0ROUTR4T5v3jwsX74cHh7uVe3z+nd9Y1onI1Csc9+2bRv8/f0RHR2NvXv33vG4Dz98perXffokICYmQaktuQyvf9cvduukRRkHM3Dk0BEAgMVqcegxJlGoL3nxxRfx6aefwtPTE2VlZbh+/ToeeeQRfPLJJ78vbjIhI8O4dc3hw8CLLwJpaUDnzmrvhmojIlh7dC3m756PoeFDMafvHFYwpEllljLEhcbVWXUrNtxt7du3D2+++eZtV8sYfbgDwOrVwMGDvP5dy2zT+qL4RUzrpGmODneXleHucLWMPezftYvdOhmZS5L7HRd3g+QOAFev3urfU1LYv2sF0zrpleaSuzvj9e/awbRO7oKfLeMi/PwZ9fFKGHInTO4uxP5dHbZpvXXz1kzr5BaY3F2I17+7nm1aXzZkGe4NvFftLRG5BJO7i7F/dw17aZ2DndwJk7sK2L8ri2mdiMldNezfnY9pneh3TO4qYf/uXEzrRNUxuauI/XvjMa0T2cfkrjL27w3HtE50Z0zuGsD+vX6Y1onqxuSuAezfHce0TuQYJneNYP9eO6Z1ovphctcQ9u/2Ma0T1R+Tu8ZU9u+zZ6u9E/UxrRM1HJO7xtj274mJ7tu/M60TNQ6Tuwa5c//OtE7kHEzuGuWO/TvTOpHzMLlrmLtc/27v25E42Ikah8ldw9zh+nd+OxKRMpjcNc6o/Tu/y5RIWUzuOmC0/p1pnUh5TO46YYT+nWmdyHWY3HVC7/17blEupn85nWmdyEWY3HVEj/17ZVrv8X4PpnUiF2Jy1xk99e/s1onUw+SuQ1rv39mtE6mPyV2HtNy/M60TaYOiyb2srAyxsbGIiopCZGQkFi5cqORybkVr/TvTOpG2KJrcmzVrhu+++w7e3t6wWCyIi4vD999/j7i4OCWXdRta6d+Z1om0p87k/s477+DatWsNXsDb2xsAYDabUVFRgdatWzf4ueh2avbvTOtE2lXncM/Pz0ffvn0xfvx47Nq1CyJSrwWsViuioqLQrl07DBo0CJGRkQ3eLN2usn//8ktg40bXrZtzPQfDNwzH3/b9DUsHL8WCAQvQzKuZ6zZARLUyiQPT2mq14uuvv8b69euRkZGB8ePHY+bMmQgPD3d4ocLCQgwfPhzJyclISEi4tbjJhCeeeLnqmD59EhATk1DvkyDg8GHgxReBtDSgc2fl1hERrD26FvN3z8fQ8KGY03cOhzqRwjIOZuDIoSMAAIvVgnUr19UZtB0a7gBw7NgxrFu3Drt27UJiYiJ++OEHDBkyBMuXL3d4g6+++iqaN2+O559//tbiJhMyMur3fwJ0Z6tXAwcPKte/23bri+IXsYIhUkGZpQxxoXF1Dvc6a5mUlBT06dMHCxYswMCBA/HTTz/hgw8+wJEjR7B58+ZaH3v58mUUFBQAAEpLS7F7925ER0fX4zSoPpTq39mtE+lPnVfLXL16FZs3b0ZoaGi13/fw8MBXX31V62Pz8vIwbdo0WK1WWK1WTJkyBYMHD27cjumOlLj+nZ8JQ6RPDtcyiizOWkYRzujf2a0TaZOjtQzfoWpAjb3+nd9lSqR//GwZg2pI/27brbdu3prfZUqkY0zuBlXf/p1pnchYmNwNzJHPn2FaJzImJneDq61/Z1onMi4mdzdQs39nWicyPiZ3N2Dbv/eOy8UW03SmdSKDY3J3E35+guEvrMOzP90LL7M/0zqRwTG5u4H80hwsOT4DWZYziCv4L/x7xRB4JJ4FwDeQERkVk7uBiQi2nF+Dift74m6v1ngteiNmPRqCZt4WvPHXILW3R0QKYnI3qKq0XnwGs7suQ0Sr3yuYPy3MwuKnItB3QDGG/59CFXdJREphcjcY27Tu6+WH16I3VhvsANCyVQWe+ss5JC8Mxflzd6m0UyJSEpO7gdSW1muKjCrBkDH5mP9ER3y6/Szuasr+nchImNwNwF63XttgrzRmUj77dyKDYnLXufqk9Zo8PNi/ExkVk7tONTSt18T+nciYmNx1qDFp3R7270TGw+SuI45cCdNQ7N+JjIXJXSds0/ozXZcispVzv8uU/TuRsTC5a5y9tO7swV6J/TuRcTC5a5jSad0e9u9ExsDkrkGuTOv2sH8n0j8md43JL83Bq8eTcK74tMvSek3s34n0j8ldI2zTuo9XK5en9ZrYvxPpG5O7BqjRrTuC/TuRfjG5q0jtbt0R7N+J9InJXSVaTes1sX8n0icmdxfTQ1qvif07kf4oOtyzs7MxaNAgdO/eHT169MA777yj5HKal1+ag9lpw7H67N/wTNelmBa+AE2bNFN7Ww6x7d/NN01qb4eI6qDocPfy8sLbb7+NkydP4ocffsB7772H06dPK7mkJukxrdvD/p1IPxTt3AMCAhAQEAAA8PHxQUREBHJzcxEREaHkspqil27dEezfifTDZZ17VlYWjh49itjYWFctqSqjpPWa2L8T6YNLrpYpLi7GuHHjkJKSAh8fn2o/2zy4Lcr+EIHSzr3QO3EcYmISXLElRRkprdvD69+JXCvjYAaOHDoCALBYLQ49xiQiiv6XWV5ejlGjRuHBBx/E3Llzqy9uMuH8vLfgm/4NfI4fQHmbIFwb/AiujpiMm6FdldyWIkQEW7PXIuX0fPRrMxSPhc3RzQum9WW1Am8sDEfniDK8tCxH7e0QuY0ySxniQuNQ1+hWdLiLCKZNm4Z77rkHb7/99u2Lm0w49WnGrTsVFvgcP6jbQW+b1pM6LTJcWrensKAJFj8VgeeXZLN/J3IRTQz377//Hvfffz969eoFk+nW5XNLly7FAw88cGtx2+Fuq+agb9se1xIf1uSgt03rsW2GYULYs4ZN6/acOtYC774ajo+3n0GHjma1t0NkeJoY7nW543C3peFBb5vWZ3Za7LSvvNObzZ+2w4n0VuzfiVzAOMPdlkYGvbun9ZrYvxO5jjGHu60KC3xOHIJv2m6XDnqmdfvYvxO5hvGHuy0XJHqm9bqxfydSnnsNd1sKXHXDtO449u9EynLf4W6rkYOeab3+2L8TKYvDvaZ6Dnqm9YZj/06kHA732tgb9P/p6MtCuzKtOwH7dyJlcLg7ymbQex//Hr+2rMDnPTzQfOR8tIscoe7edI79O5HzOTrc+U1MTTxRFB2P9x/rg6D/J9g4rDOmXu2OZxe+gVFJ49Br/Qfwzf5N7V3qEj//nUg9bv8dqvnl+Vh8cQnOmbOwwO9Z9AiIwE99gZMVFWhz8jgCM9PR7Yt/4sY9bXD+/sE4N3gEikJC1d62LvDz34nU47a1jIjgy8KtWH41BX9sGotpPhPQ1KOp3WNNNoPe/+RxDvp6Yv9O5Dzs3Gthm9bn+M5Ej6aOfzMUB33DsH8ncg4Odzvqk9YdwUHvOF7/TuQcHO41NCatO+L3QZ8G/5MncOOetjh/fyIHvQ1e/07UeBzu/+HstO6I2xM9B30l9u9EjcPhDuXTuiM46G/H/p2o4dx6uNum9fvvisV0X+XTuiM46G9h/07UcG473G3T+rO+M9FThbTuCHcf9OzfiRrG7Ya7VtO6I9x10LN/J6o/txrueknrjnC3Qc/+nah+3GK46zmtO8IdBj37d6L6Mfxwzy+/iL9eXIJfzed0n9YdYeQ3TLF/J3KcYYe70dO6I4w46Nm/EznGkMPd3dK6I4w06Nm/E9XNUMOdad0x9gZ9dnwifh08AkUdwtTeXp3YvxPVzTDDnWm9YfSa6Nm/E9VO98Odad159Dbo2b8T3ZmuhzvTunL0MujZvxPZp4nhnpSUhO3bt8Pf3x8//vjj7YvXGO5M666l5UHP/p3IPk0M99TUVPj4+GDq1Kl1DnemdXVpcdCzfye6naPDXdEvyI6Pj0dWVlatx9RM66tav8a0rgJp0gSXet2LS73urTbo1fxy8JatKvDUX84heWE4InqxfyeqD0WHuyOeyn0Wv5rP4S93z2Za14jaB71rPwIhMqoEQ8bkY/4THdm/E9WD6sPdT3yZ1jVMC4N+zKR8nP3JB2/8NYj9O5GDVB/uPqk++BzbAQA9u0SgVxemd61Sa9B7eAB/WpiFxU9FoO+AYvbv5HYyDmbgyKEjAACL1eLQYxS/FDIrKwujR4++4wuq29//VMnlyQVc9emVvP6dSCNXy0ycOBH79u3DlStX4O/vjyVLlmDGjBm/L87hbjhKD3pe/07uThPDvS4c7sZmqqhAm1MnEHgkDW1PnUBp6zaNHvS8/p3cnSYuhST3Jk2a4FLPaFzqGe20jp79O5FjONzJJZx5HT2vfyeqG2sZUlVj3hnL/p3cETt30p36Dnr27+SO2LmT7tRV3dT84hH270R3xuFOmnSnQf/gl/9TLdEjJJT9O5EdHO6keXUl+l73D8a1QdMx/4ko9u9E/8HhTrpyp0GfcvJB/G9FRxx5aASi3++Hm+Ha+eIRIjVwuJNu1Rz0zTJOwfrZRfxheBJM7f1wbeRgXH1kBAc9uSUPtTdA5AzSpAlKY3si7+nxCPHIxqkHH4f3j2fQbdQ0RP5xHALf+ABNf/lN7W0SuQyTOxlKr66XMWLQWUzaNhebVnZH0ybl8Dl8HL6p6fBf90+U+7dhoie3wOvcyXCsVuCv7yagS8freHlO5u8/qKi4Nej3p8HnyAmUt2uLayMSOehJV3idO7ktDw/gz9MPYm7yCPTrfREP/vHCrR80aYLi++5F8X33/j7oKxM9Bz0ZDIc7GZLf3Wb8edr3WPLuH9G98zV0CCqpfgAHPRkcaxkytI07InD4ZAdsWrkbTe+y1v0Am0Hvk3Gcg540h58tQ4Ra+ndHcNCTBrFzJ0It/bsjWN2QjnG4k+HV2b87ouagzzgB3/1pHPSkWaxlyG3Uu393BKsbcjF27kQ1NKp/d0TNQc83TJEC2LkT1dCo/t0RtXX0HPTkYhzu5Fac0r87goOeVMZahtySIv27I+xWN4m4+vAI3OwU5rp9kG6xcyeqheL9uyPY0VMDsHMnqoXi/bsjWN2QgjjcyW25rH93BAc9ORlrGXJ7qvXvjmB1QzWwcydykCb6d0dw0BMcH+6Kfs3erl270K1bN3Tu3BnLli1TcimiBqvs3/cc6oCd+4LV3s6d/ae6yZv/FH7+7F1cnjSWXyVId6TYcK+oqMDs2bOxa9cunDp1Chs3bsTp06eVWk6TTpw19vka6fx+799jcT63BQAg/YSGz88Jgz7jYIaLNut6Rj43Ryk23NPT09GpUyeEhYXBy8sLjz32GLZs2aLUcpr0o4GGnz1GO79eXS9jdMIpPPf3ONw0e2h7uNtq4KA/cuiICpt1DSOfm6MUu1omJycHISEhVfeDg4ORlpam1HJETjHhgdM4+b/tkPxfUbin9edqb6f+eNUN/Ydiw91kMjl0XEG2cTvCsusFPD8d+r/D/gcvrZ+JbiFN8Et3nZ9f03uAIQ/CI2EY2p49i3bfH0Pn/96EG61bw7N5M1xsGYSiwAC1d+l0187m4pfth9XehiIqxMErukQhhw4dkuHDh1fdf/311yU5ObnaMeHh4QKAN9544423etzCw8PrnMGKXQppsVjQtWtX7NmzB0FBQejXrx82btyIiIgIJZYjIiIbitUynp6eePfddzF8+HBUVFRg5syZHOxERC6i6puYiIhIGYq+iak2Rn6DU1JSEtq1a4eePXuqvRVFZGdnY9CgQejevTt69OiBd955R+0tOVVZWRliY2MRFRWFyMhILFy4UO0tOV1FRQWio6MxevRotbfidGFhYejVqxeio6PRr18/tbfjdAUFBRg3bhwiIiIQGRmJH374wf6BTn0V1UEWi0XCw8Pl3LlzYjabpXfv3nLq1Ck1tqKI/fv3S2ZmpvTo0UPtrSgiLy9Pjh49KiIiRUVF0qVLF0P9+YmIlJSUiIhVqy8gAAAECUlEQVRIeXm5xMbGSmpqqso7cq4VK1bI448/LqNHj1Z7K04XFhYmV65cUXsbipk6daqsWbNGRG79+1lQUGD3OFWSu9Hf4BQfHw8/Pz+1t6GYgIAAREVFAQB8fHwQERGB3NxclXflXN7e3gAAs9mMiooKtG7dWuUdOc+FCxewY8cOzJo1q87PJ9Ero55XYWEhUlNTkZSUBODWa5stW7a0e6wqw93eG5xycnLU2Ao1UlZWFo4ePYrY2Fi1t+JUVqsVUVFRaNeuHQYNGoTIyEi1t+Q08+bNw/Lly+HhoVorqyiTyYQhQ4YgJiYGH330kdrbcapz586hbdu2mDFjBu6991488cQTuHHjht1jVfnTdfQNTqRtxcXFGDduHFJSUuDj46P2dpzKw8MDx44dw4ULF7B//37s3btX7S05xbZt2+Dv74/o6GjDptsDBw7g6NGj2LlzJ9577z2kpqaqvSWnsVgsyMzMxNNPP43MzEy0aNECycnJdo9VZbi3b98e2dnZVfezs7MRHKzhT+Oj25SXl+ORRx7B5MmTMWbMGLW3o5iWLVti5MiRyMgwxgdRHTx4EFu3bkXHjh0xceJEfPvtt5g6dara23KqwMBAAEDbtm0xduxYpKenq7wj5wkODkZwcDD69u0LABg3bhwyM+1/TLUqwz0mJgY///wzsrKyYDab8c9//hMPPfSQGluhBhARzJw5E5GRkZg7d67a23G6y5cvo6CgAABQWlqK3bt3Izo6WuVdOcfrr7+O7OxsnDt3Dps2bUJiYiI++eQTtbflNDdu3EBRUREAoKSkBF9//bWhrloLCAhASEgIzp49CwD45ptv0L17d7vHqvI1e0Z/g9PEiROxb98+XLlyBSEhIViyZAlmzJih9rac5sCBA9iwYUPV5WYAsHTpUjzwwAMq78w58vLyMG3aNFitVlitVkyZMgWDBw9We1uKMFpFmp+fj7FjxwK4VWFMmjQJw4YNU3lXzrVq1SpMmjQJZrMZ4eHhWLdund3j+CYmIiIDMubL5UREbo7DnYjIgDjciYgMiMOdiMiAONyJiAyIw52IyIA43ImIDIjDnYjIgDjciWwcPnwYvXv3xs2bN1FSUoIePXrg1KlTam+LqN74DlWiGhYvXoyysjKUlpYiJCQEL7zwgtpbIqo3DneiGsrLyxETE4PmzZvj0KFDhvv8FXIPrGWIarh8+TJKSkpQXFyM0tJStbdD1CBM7kQ1PPTQQ3j88cfx66+/Ii8vD6tWrVJ7S0T1pspH/hJp1SeffIKmTZviscceg9VqxYABA7B3714kJCSovTWiemFyJyIyIHbuREQGxOFORGRAHO5ERAbE4U5EZEAc7kREBsThTkRkQBzuREQGxOFORGRA/x/200s9UbT+N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XcAAAEZCAYAAABsPmXUAAAABHNCSVQICAgIfAhkiAAAAAlwSFlzAAALEgAACxIB0t1+/AAAIABJREFUeJzt3XtUlPXeNvBrEFIRUkwREAQ3nsATJEoqtBFP5aFXyzTzjPbWLjN9d9o2c9e2XWJmSXZ4ssdD5U73s1qW5mlnlkpqIOKhPGx7ShKBhUcQEByG+b5/uKEBRxhg7rkPc33WmrUcuWd+vzvr69U198yYRERARESG4qH2BoiIyPk43ImIDIjDnYjIgDjciYgMiMOdiMiAONyJiAyIw53IidavX4/4+Hi1t0HE4U7K+eyzzxATEwNfX18EBQVhxIgROHDggNrbcsj69evRpEkT+Pr6omXLloiOjsb27dudukZYWBi+/fZbpz4nUSUOd1LEW2+9hXnz5uGll17CxYsXkZ2djWeeeQZbt25Ve2sOGzhwIIqKilBQUICZM2di/PjxKCwsdNrzm0wm8D2EpBQOd3K6wsJCvPzyy3j//fcxZswYNG/eHE2aNMHIkSOxbNkyAMDNmzcxd+5ctG/fHu3bt8e8efNgNpsBAHv37kVwcDDeeusttGvXDkFBQVi/fj0AIC0tDYGBgdWG4hdffIHevXsDAKxWK5KTk9GpUye0adMGEyZMwLVr1wAAf/rTnzBu3Liqx73wwgsYMmTIHc+jcg2TyYQZM2agtLQUv/zyCwoLCzF16lT4+/sjLCwMr732mt0h/cwzz+D555+v9nsPPfQQVq5cialTp+L8+fMYPXo0fH198eabbwIAtm7diu7du8PPzw+DBg3CmTNnqh4bFhaG5ORkdO/eHa1bt0ZSUhJu3rxZ9fNt27YhKioKfn5+GDhwIH788cc6/qTI0ITIyXbu3Cmenp5SUVFxx2MWL14s/fv3l0uXLsmlS5dkwIABsnjxYhER+e6778TT01NefvllsVgssmPHDvH29paCggIREQkPD5fdu3dXPde4ceNk2bJlIiKycuVK6d+/v+Tk5IjZbJYnn3xSJk6cKCIiN27ckC5dusj69etl//790qZNG8nJybG7v3Xr1klcXJyIiJSXl8vKlSvl7rvvlsLCQpkyZYqMGTNGiouLJSsrS7p06SJr1qy57XHp6ekSFBQkVqtVREQuXbok3t7ecvHiRRERCQsLkz179lSt+e9//1tatGgh33zzjVgsFnnjjTekU6dOUl5eLiIioaGh0rNnT7lw4YJcvXpVBg4cKC+99JKIiGRmZoq/v7+kp6eL1WqVjz/+WMLCwuTmzZsO/7mRsXC4k9Nt2LBBAgICaj0mPDxcdu7cWXX/X//6l4SFhYnIreHevHnzan85+Pv7S1pamoiIvPTSS5KUlCQiItevX5cWLVrI+fPnRUQkIiKi2sDMzc0VLy+vqudKS0sTPz8/CQ0NlU2bNt1xf+vWrRNPT09p1aqVtGnTRvr37y979uwRi8Uid911l5w+fbrq2A8//FASEhKqHlc53Cv3U/kX0apVq2TkyJFVP6s53JcsWSITJkyoum+1WqV9+/ayb9++quM//PDDqp/v2LFDwsPDRUTkqaeeqvrLsVLXrl2rHkvuh7UMOd0999yDy5cvw2q13vGY3NxchIaGVt3v0KEDcnNzqz2Hh8fv/3p6e3ujuLgYADBx4kRs3rwZZrMZmzdvRp8+fRASEgIAyMrKwtixY+Hn5wc/Pz9ERkbC09MT+fn5AIB+/frhD3/4AwDg0UcfrfU87rvvPly7dg2XLl3CwYMHkZiYiMuXL6O8vPy2vefk5Nh9jqlTp2LDhg0AgA0bNmDKlCl3XC8vLw8dOnSoum8ymRASElLtuSvPs+Y/s99++w0rVqyoOm8/Pz9cuHABeXl5tZ4jGReHOzld//790bRpU3zxxRd3PCYoKAhZWVlV98+fP4+goCCHnj8yMhKhoaHYuXMnPvvsMzz++ONVP+vQoQN27dqFa9euVd1u3LiBwMBAAMB7770Hs9mMoKAgvPHGG/U+tzZt2sDLy+u2vQcHB9s9fvLkydiyZQuOHz+OM2fOYMyYMVU/M5lM1Y4NCgrCb7/9VnVfRJCdnY327dtXW8v215U/69ChAxYtWlTtvIuLizFhwoR6nyMZhNr/60DGtGLFCmnXrp18+eWXUlJSImazWXbs2CELFiwQkVvVyoABA6o694EDB1br3IODg6s9X80KY9myZZKQkCDNmzeXK1euVP3+22+/LQkJCfLbb7+JiMjFixdly5YtInKr0/bz85MTJ07Izz//LH5+fnLs2DG7+69Zr9iaPHmyjB07VoqKiiQrK0u6detmt3OvNGTIEOnVq5fMnDmz2u/fd999snr16qr7lZ37nj17xGw2y/LlyyU8PLxa596rVy+5cOGCXLlyRQYOHCiLFi0SEZGMjAwJCQmRtLQ0sVqtUlxcLNu2bZOioiK750DGx+FOivnHP/4hMTEx0qJFCwkICJBRo0bJoUOHRESkrKxM5syZI4GBgRIYGCjPPfdc1Yt/3333nYSEhFR7rprD/fz58+Lh4SGjRo2qdpzVapW33npLunbtKr6+vhIeHi6LFi0Si8Ui/fr1q3rhVUTkgw8+kJ49e4rZbL5t7+vXr5f4+Hi753Xt2jWZPHmytG3bVkJCQuTVV1+tetHU3uM+/fRTMZlMsnfv3mq/v2XLFunQoYO0atVKVqxYISIiX3zxhURGRkrLli0lISFBTp06Ve2fQXJyskRGRkqrVq1k+vTpUlpaWvXzXbt2Sd++faVVq1YSGBgo48eP53B3YyYR5S60LSgowKxZs3Dy5EmYTCasXbsW9913n1LLEWlSamoqJk+eXK1yaYiOHTtizZo1SExMdNLOyMg8lXzy5557DiNGjMDnn38Oi8WCkpISJZcj0pzy8nKsXLkSTzzxhNpbITej2AuqhYWFSE1NRVJSEgDA09MTLVu2VGo5Is05ffo0/Pz8kJ+fj7lz56q9HXIzitUyx44dw5NPPonIyEgcP34cffr0QUpKCry9vZVYjoiIbCiW3C0WCzIzM/H0008jMzMTLVq0QHJyslLLERGRLaVeqc3Ly6t6x6GISGpqarV354mI+PqGCwDeeOONN97qcat8Z3JtFHtBNSAgACEhITh79iy6dOmCb775Bt27d692TFHRL+jXT9C7N7B6tVI7Uc8rr7yCV155Re1tKIbnp29GOT8RwdqjazF/93wMDR+KOX3n4ON3PsaTf35S7a0posxShrjQuDqPU/RqmVWrVmHSpEkwm80IDw/HunXrbjvm738HJk0CBg0CJk5UcjdEZDQ513MwY8sMnLl8BksHL0VMUIzaW9IMRYd77969cfjw4VqPad0aWLIEeOYZICYG6NxZyR0RkRHUTOsbH96IZl7N1N6Wpig63B3Vty/w6KPAww8DGRlA06Zq78g5EhIS1N6Conh++qbX83Mkrffp30eFnWmLou9QrXNxkwkZGbeWt1qB2bNh2P6diBrHXrfujmm9snOva3RrIrkDgIcH+3ciso/dev1p6iN/bfv3n39WezdEpDYRwZrMNej5QU/4NffDxoc3crA7SDPJvZJR+3ciqp/colxM/3I603oDaSq5V5o1C/D2Bp59Vu2dEJGrVab1Hu/3YFpvBM0ld4D9O5G7YrfuPJpM7gD7dyJ3wm7d+TSZ3CuxfycyPqZ1ZWg2uVdi/05kTEzrytJ0cgfYvxMZEa+EUZ7mkzvA/p3IKHgljOtoPrlXYv9OpG+5RbmYsWUGTl86zbTuArpI7pXYvxPpj21ab9WsFdO6i+gmuQPs34n0hmldPbpK7gD7dyI9YFpXn66SeyX270TaxbSuDbpL7pXYvxNpi21ab9m0JdO6ynSZ3AH270RawrSuPbpN7gD7dyK1sVvXLt0m90rs34nUwbSubbpO7pXYvxO5DtO6Pug+uQPs34lchWldPwyR3AH270RKYlrXH0Mk90rs34mcj2ldnwyT3CuxfydyDqZ1fTNUcgfYvxM5A9O6/hkuuQPs34kaimndOBRP7mFhYbj77rvRpEkTeHl5IT09XeklAbB/J6qvnOs5SNqaxLRuEIond5PJhL179+Lo0aMuG+yV2L8T1c32u0yZ1o3DJZ27iLhimduwfyeqXc71HMzYMoPfZWpALknuQ4YMQUxMDD766COll7sN+3ei29mmdX6XqTEpntwPHDiAwMBAXLp0CUOHDkW3bt0QHx+v9LLVsH8n+h3TuntQfLgHBgYCANq2bYuxY8ciPT292nD/8MNXqn7dp08CYmISFNnHrFnAsWO3+vfVqxVZgkjTRARrj67F/N3zMTR8KDY+vBHNvJqpvS1yQMbBDBw5dAQAYLFaHHqMSRQsxG/cuIGKigr4+vqipKQEw4YNw8svv4xhw4bdWtxkQkaG6/r4q1dv9e8pKezfyb3YpvVF8YuY1nWszFKGuNC4Ol/LVLRzz8/PR3x8PKKiohAbG4tRo0ZVDXY1sH8nd8Nu3X0pmtzrXNzFyb3S6tXAwYPs38nYmNaNSRPJXat4/TsZGdM6AQb8bBlH8Pp3MipeCUOV3DK5A+zfyViY1qkmt0zulXj9OxkBPxOG7HHb5F6J/TvpFT8Thmrj1skdYP9O+sRuneri9skdYP9O+sFunRzl9sm9Evt30jqmdaoPJncb7N9Ji5jWqSGY3G2wfyetyS3KxfQvpzOtU70xudfA/p20wPa7TJnWqSGY3O1g/05qyi3KxYwtM3jdOjUKk/sdsH8nV7NN67xunRqLyf0O2L+TKzGtk7MxudeC/TspjWmdlMLkXgf276SUyrR+6tIppnVyOiZ3B7B/J2eqmdY3PbyJg52cjsndAezfyVnYrZOrMLk7iP07NQa7dXI1Jvd6YP9ODcG0Tmpgcq8n9u/kKKZ1UhOTez2xfydHMK2T2pjcG4D9O90J0zppBZN7A7F/p5qY1klLmNwbgf07AUzrpE1M7o3A/p2Y1kmrmNwbif27e2JaJ61jcncC9u/uhd9lSnrA5O4klf377Nlq74SUwu8yJT1RPLlXVFQgJiYGwcHB+Oqrr5ReTjW2/XtiIvt3o2FaJ71RPLmnpKQgMjISJpNJ6aVUx/7deJjWSa8UHe4XLlzAjh07MGvWLIiIkktphm3/fvOm2ruhxsi5noPhG4bjb/v+hqWDl2LBgAVo5tVM7W0ROUTR4T5v3jwsX74cHh7uVe3z+nd9Y1onI1Csc9+2bRv8/f0RHR2NvXv33vG4Dz98perXffokICYmQaktuQyvf9cvduukRRkHM3Dk0BEAgMVqcegxJlGoL3nxxRfx6aefwtPTE2VlZbh+/ToeeeQRfPLJJ78vbjIhI8O4dc3hw8CLLwJpaUDnzmrvhmojIlh7dC3m756PoeFDMafvHFYwpEllljLEhcbVWXUrNtxt7du3D2+++eZtV8sYfbgDwOrVwMGDvP5dy2zT+qL4RUzrpGmODneXleHucLWMPezftYvdOhmZS5L7HRd3g+QOAFev3urfU1LYv2sF0zrpleaSuzvj9e/awbRO7oKfLeMi/PwZ9fFKGHInTO4uxP5dHbZpvXXz1kzr5BaY3F2I17+7nm1aXzZkGe4NvFftLRG5BJO7i7F/dw17aZ2DndwJk7sK2L8ri2mdiMldNezfnY9pneh3TO4qYf/uXEzrRNUxuauI/XvjMa0T2cfkrjL27w3HtE50Z0zuGsD+vX6Y1onqxuSuAezfHce0TuQYJneNYP9eO6Z1ovphctcQ9u/2Ma0T1R+Tu8ZU9u+zZ6u9E/UxrRM1HJO7xtj274mJ7tu/M60TNQ6Tuwa5c//OtE7kHEzuGuWO/TvTOpHzMLlrmLtc/27v25E42Ikah8ldw9zh+nd+OxKRMpjcNc6o/Tu/y5RIWUzuOmC0/p1pnUh5TO46YYT+nWmdyHWY3HVC7/17blEupn85nWmdyEWY3HVEj/17ZVrv8X4PpnUiF2Jy1xk99e/s1onUw+SuQ1rv39mtE6mPyV2HtNy/M60TaYOiyb2srAyxsbGIiopCZGQkFi5cqORybkVr/TvTOpG2KJrcmzVrhu+++w7e3t6wWCyIi4vD999/j7i4OCWXdRta6d+Z1om0p87k/s477+DatWsNXsDb2xsAYDabUVFRgdatWzf4ueh2avbvTOtE2lXncM/Pz0ffvn0xfvx47Nq1CyJSrwWsViuioqLQrl07DBo0CJGRkQ3eLN2usn//8ktg40bXrZtzPQfDNwzH3/b9DUsHL8WCAQvQzKuZ6zZARLUyiQPT2mq14uuvv8b69euRkZGB8ePHY+bMmQgPD3d4ocLCQgwfPhzJyclISEi4tbjJhCeeeLnqmD59EhATk1DvkyDg8GHgxReBtDSgc2fl1hERrD26FvN3z8fQ8KGY03cOhzqRwjIOZuDIoSMAAIvVgnUr19UZtB0a7gBw7NgxrFu3Drt27UJiYiJ++OEHDBkyBMuXL3d4g6+++iqaN2+O559//tbiJhMyMur3fwJ0Z6tXAwcPKte/23bri+IXsYIhUkGZpQxxoXF1Dvc6a5mUlBT06dMHCxYswMCBA/HTTz/hgw8+wJEjR7B58+ZaH3v58mUUFBQAAEpLS7F7925ER0fX4zSoPpTq39mtE+lPnVfLXL16FZs3b0ZoaGi13/fw8MBXX31V62Pz8vIwbdo0WK1WWK1WTJkyBYMHD27cjumOlLj+nZ8JQ6RPDtcyiizOWkYRzujf2a0TaZOjtQzfoWpAjb3+nd9lSqR//GwZg2pI/27brbdu3prfZUqkY0zuBlXf/p1pnchYmNwNzJHPn2FaJzImJneDq61/Z1onMi4mdzdQs39nWicyPiZ3N2Dbv/eOy8UW03SmdSKDY3J3E35+guEvrMOzP90LL7M/0zqRwTG5u4H80hwsOT4DWZYziCv4L/x7xRB4JJ4FwDeQERkVk7uBiQi2nF+Dift74m6v1ngteiNmPRqCZt4WvPHXILW3R0QKYnI3qKq0XnwGs7suQ0Sr3yuYPy3MwuKnItB3QDGG/59CFXdJREphcjcY27Tu6+WH16I3VhvsANCyVQWe+ss5JC8Mxflzd6m0UyJSEpO7gdSW1muKjCrBkDH5mP9ER3y6/Szuasr+nchImNwNwF63XttgrzRmUj77dyKDYnLXufqk9Zo8PNi/ExkVk7tONTSt18T+nciYmNx1qDFp3R7270TGw+SuI45cCdNQ7N+JjIXJXSds0/ozXZcispVzv8uU/TuRsTC5a5y9tO7swV6J/TuRcTC5a5jSad0e9u9ExsDkrkGuTOv2sH8n0j8md43JL83Bq8eTcK74tMvSek3s34n0j8ldI2zTuo9XK5en9ZrYvxPpG5O7BqjRrTuC/TuRfjG5q0jtbt0R7N+J9InJXSVaTes1sX8n0icmdxfTQ1qvif07kf4oOtyzs7MxaNAgdO/eHT169MA777yj5HKal1+ag9lpw7H67N/wTNelmBa+AE2bNFN7Ww6x7d/NN01qb4eI6qDocPfy8sLbb7+NkydP4ocffsB7772H06dPK7mkJukxrdvD/p1IPxTt3AMCAhAQEAAA8PHxQUREBHJzcxEREaHkspqil27dEezfifTDZZ17VlYWjh49itjYWFctqSqjpPWa2L8T6YNLrpYpLi7GuHHjkJKSAh8fn2o/2zy4Lcr+EIHSzr3QO3EcYmISXLElRRkprdvD69+JXCvjYAaOHDoCALBYLQ49xiQiiv6XWV5ejlGjRuHBBx/E3Llzqy9uMuH8vLfgm/4NfI4fQHmbIFwb/AiujpiMm6FdldyWIkQEW7PXIuX0fPRrMxSPhc3RzQum9WW1Am8sDEfniDK8tCxH7e0QuY0ySxniQuNQ1+hWdLiLCKZNm4Z77rkHb7/99u2Lm0w49WnGrTsVFvgcP6jbQW+b1pM6LTJcWrensKAJFj8VgeeXZLN/J3IRTQz377//Hvfffz969eoFk+nW5XNLly7FAw88cGtx2+Fuq+agb9se1xIf1uSgt03rsW2GYULYs4ZN6/acOtYC774ajo+3n0GHjma1t0NkeJoY7nW543C3peFBb5vWZ3Za7LSvvNObzZ+2w4n0VuzfiVzAOMPdlkYGvbun9ZrYvxO5jjGHu60KC3xOHIJv2m6XDnqmdfvYvxO5hvGHuy0XJHqm9bqxfydSnnsNd1sKXHXDtO449u9EynLf4W6rkYOeab3+2L8TKYvDvaZ6Dnqm9YZj/06kHA732tgb9P/p6MtCuzKtOwH7dyJlcLg7ymbQex//Hr+2rMDnPTzQfOR8tIscoe7edI79O5HzOTrc+U1MTTxRFB2P9x/rg6D/J9g4rDOmXu2OZxe+gVFJ49Br/Qfwzf5N7V3qEj//nUg9bv8dqvnl+Vh8cQnOmbOwwO9Z9AiIwE99gZMVFWhz8jgCM9PR7Yt/4sY9bXD+/sE4N3gEikJC1d62LvDz34nU47a1jIjgy8KtWH41BX9sGotpPhPQ1KOp3WNNNoPe/+RxDvp6Yv9O5Dzs3Gthm9bn+M5Ej6aOfzMUB33DsH8ncg4Odzvqk9YdwUHvOF7/TuQcHO41NCatO+L3QZ8G/5MncOOetjh/fyIHvQ1e/07UeBzu/+HstO6I2xM9B30l9u9EjcPhDuXTuiM46G/H/p2o4dx6uNum9fvvisV0X+XTuiM46G9h/07UcG473G3T+rO+M9FThbTuCHcf9OzfiRrG7Ya7VtO6I9x10LN/J6o/txrueknrjnC3Qc/+nah+3GK46zmtO8IdBj37d6L6Mfxwzy+/iL9eXIJfzed0n9YdYeQ3TLF/J3KcYYe70dO6I4w46Nm/EznGkMPd3dK6I4w06Nm/E9XNUMOdad0x9gZ9dnwifh08AkUdwtTeXp3YvxPVzTDDnWm9YfSa6Nm/E9VO98Odad159Dbo2b8T3ZmuhzvTunL0MujZvxPZp4nhnpSUhO3bt8Pf3x8//vjj7YvXGO5M666l5UHP/p3IPk0M99TUVPj4+GDq1Kl1DnemdXVpcdCzfye6naPDXdEvyI6Pj0dWVlatx9RM66tav8a0rgJp0gSXet2LS73urTbo1fxy8JatKvDUX84heWE4InqxfyeqD0WHuyOeyn0Wv5rP4S93z2Za14jaB71rPwIhMqoEQ8bkY/4THdm/E9WD6sPdT3yZ1jVMC4N+zKR8nP3JB2/8NYj9O5GDVB/uPqk++BzbAQA9u0SgVxemd61Sa9B7eAB/WpiFxU9FoO+AYvbv5HYyDmbgyKEjAACL1eLQYxS/FDIrKwujR4++4wuq29//VMnlyQVc9emVvP6dSCNXy0ycOBH79u3DlStX4O/vjyVLlmDGjBm/L87hbjhKD3pe/07uThPDvS4c7sZmqqhAm1MnEHgkDW1PnUBp6zaNHvS8/p3cnSYuhST3Jk2a4FLPaFzqGe20jp79O5FjONzJJZx5HT2vfyeqG2sZUlVj3hnL/p3cETt30p36Dnr27+SO2LmT7tRV3dT84hH270R3xuFOmnSnQf/gl/9TLdEjJJT9O5EdHO6keXUl+l73D8a1QdMx/4ko9u9E/8HhTrpyp0GfcvJB/G9FRxx5aASi3++Hm+Ha+eIRIjVwuJNu1Rz0zTJOwfrZRfxheBJM7f1wbeRgXH1kBAc9uSUPtTdA5AzSpAlKY3si7+nxCPHIxqkHH4f3j2fQbdQ0RP5xHALf+ABNf/lN7W0SuQyTOxlKr66XMWLQWUzaNhebVnZH0ybl8Dl8HL6p6fBf90+U+7dhoie3wOvcyXCsVuCv7yagS8freHlO5u8/qKi4Nej3p8HnyAmUt2uLayMSOehJV3idO7ktDw/gz9MPYm7yCPTrfREP/vHCrR80aYLi++5F8X33/j7oKxM9Bz0ZDIc7GZLf3Wb8edr3WPLuH9G98zV0CCqpfgAHPRkcaxkytI07InD4ZAdsWrkbTe+y1v0Am0Hvk3Gcg540h58tQ4Ra+ndHcNCTBrFzJ0It/bsjWN2QjnG4k+HV2b87ouagzzgB3/1pHPSkWaxlyG3Uu393BKsbcjF27kQ1NKp/d0TNQc83TJEC2LkT1dCo/t0RtXX0HPTkYhzu5Fac0r87goOeVMZahtySIv27I+xWN4m4+vAI3OwU5rp9kG6xcyeqheL9uyPY0VMDsHMnqoXi/bsjWN2QgjjcyW25rH93BAc9ORlrGXJ7qvXvjmB1QzWwcydykCb6d0dw0BMcH+6Kfs3erl270K1bN3Tu3BnLli1TcimiBqvs3/cc6oCd+4LV3s6d/ae6yZv/FH7+7F1cnjSWXyVId6TYcK+oqMDs2bOxa9cunDp1Chs3bsTp06eVWk6TTpw19vka6fx+799jcT63BQAg/YSGz88Jgz7jYIaLNut6Rj43Ryk23NPT09GpUyeEhYXBy8sLjz32GLZs2aLUcpr0o4GGnz1GO79eXS9jdMIpPPf3ONw0e2h7uNtq4KA/cuiICpt1DSOfm6MUu1omJycHISEhVfeDg4ORlpam1HJETjHhgdM4+b/tkPxfUbin9edqb6f+eNUN/Ydiw91kMjl0XEG2cTvCsusFPD8d+r/D/gcvrZ+JbiFN8Et3nZ9f03uAIQ/CI2EY2p49i3bfH0Pn/96EG61bw7N5M1xsGYSiwAC1d+l0187m4pfth9XehiIqxMErukQhhw4dkuHDh1fdf/311yU5ObnaMeHh4QKAN9544423etzCw8PrnMGKXQppsVjQtWtX7NmzB0FBQejXrx82btyIiIgIJZYjIiIbitUynp6eePfddzF8+HBUVFRg5syZHOxERC6i6puYiIhIGYq+iak2Rn6DU1JSEtq1a4eePXuqvRVFZGdnY9CgQejevTt69OiBd955R+0tOVVZWRliY2MRFRWFyMhILFy4UO0tOV1FRQWio6MxevRotbfidGFhYejVqxeio6PRr18/tbfjdAUFBRg3bhwiIiIQGRmJH374wf6BTn0V1UEWi0XCw8Pl3LlzYjabpXfv3nLq1Ck1tqKI/fv3S2ZmpvTo0UPtrSgiLy9Pjh49KiIiRUVF0qVLF0P9+YmIlJSUiIhVqy8gAAAECUlEQVRIeXm5xMbGSmpqqso7cq4VK1bI448/LqNHj1Z7K04XFhYmV65cUXsbipk6daqsWbNGRG79+1lQUGD3OFWSu9Hf4BQfHw8/Pz+1t6GYgIAAREVFAQB8fHwQERGB3NxclXflXN7e3gAAs9mMiooKtG7dWuUdOc+FCxewY8cOzJo1q87PJ9Ero55XYWEhUlNTkZSUBODWa5stW7a0e6wqw93eG5xycnLU2Ao1UlZWFo4ePYrY2Fi1t+JUVqsVUVFRaNeuHQYNGoTIyEi1t+Q08+bNw/Lly+HhoVorqyiTyYQhQ4YgJiYGH330kdrbcapz586hbdu2mDFjBu6991488cQTuHHjht1jVfnTdfQNTqRtxcXFGDduHFJSUuDj46P2dpzKw8MDx44dw4ULF7B//37s3btX7S05xbZt2+Dv74/o6GjDptsDBw7g6NGj2LlzJ9577z2kpqaqvSWnsVgsyMzMxNNPP43MzEy0aNECycnJdo9VZbi3b98e2dnZVfezs7MRHKzhT+Oj25SXl+ORRx7B5MmTMWbMGLW3o5iWLVti5MiRyMgwxgdRHTx4EFu3bkXHjh0xceJEfPvtt5g6dara23KqwMBAAEDbtm0xduxYpKenq7wj5wkODkZwcDD69u0LABg3bhwyM+1/TLUqwz0mJgY///wzsrKyYDab8c9//hMPPfSQGluhBhARzJw5E5GRkZg7d67a23G6y5cvo6CgAABQWlqK3bt3Izo6WuVdOcfrr7+O7OxsnDt3Dps2bUJiYiI++eQTtbflNDdu3EBRUREAoKSkBF9//bWhrloLCAhASEgIzp49CwD45ptv0L17d7vHqvI1e0Z/g9PEiROxb98+XLlyBSEhIViyZAlmzJih9rac5sCBA9iwYUPV5WYAsHTpUjzwwAMq78w58vLyMG3aNFitVlitVkyZMgWDBw9We1uKMFpFmp+fj7FjxwK4VWFMmjQJw4YNU3lXzrVq1SpMmjQJZrMZ4eHhWLdund3j+CYmIiIDMubL5UREbo7DnYjIgDjciYgMiMOdiMiAONyJiAyIw52IyIA43ImIDIjDnYjIgDjciWwcPnwYvXv3xs2bN1FSUoIePXrg1KlTam+LqN74DlWiGhYvXoyysjKUlpYiJCQEL7zwgtpbIqo3DneiGsrLyxETE4PmzZvj0KFDhvv8FXIPrGWIarh8+TJKSkpQXFyM0tJStbdD1CBM7kQ1PPTQQ3j88cfx66+/Ii8vD6tWrVJ7S0T1pspH/hJp1SeffIKmTZviscceg9VqxYABA7B3714kJCSovTWiemFyJyIyIHbuREQGxOFORGRAHO5ERAbE4U5EZEAc7kREBsThTkRkQBzuREQGxOFORGRA/x/200s9UbT+N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XcAAAEZCAYAAABsPmXUAAAABHNCSVQICAgIfAhkiAAAAAlwSFlzAAALEgAACxIB0t1+/AAAIABJREFUeJzt3XtUlPXeNvBrEFIRUkwREAQ3nsATJEoqtBFP5aFXyzTzjPbWLjN9d9o2c9e2XWJmSXZ4ssdD5U73s1qW5mlnlkpqIOKhPGx7ShKBhUcQEByG+b5/uKEBRxhg7rkPc33WmrUcuWd+vzvr69U198yYRERARESG4qH2BoiIyPk43ImIDIjDnYjIgDjciYgMiMOdiMiAONyJiAyIw53IidavX4/4+Hi1t0HE4U7K+eyzzxATEwNfX18EBQVhxIgROHDggNrbcsj69evRpEkT+Pr6omXLloiOjsb27dudukZYWBi+/fZbpz4nUSUOd1LEW2+9hXnz5uGll17CxYsXkZ2djWeeeQZbt25Ve2sOGzhwIIqKilBQUICZM2di/PjxKCwsdNrzm0wm8D2EpBQOd3K6wsJCvPzyy3j//fcxZswYNG/eHE2aNMHIkSOxbNkyAMDNmzcxd+5ctG/fHu3bt8e8efNgNpsBAHv37kVwcDDeeusttGvXDkFBQVi/fj0AIC0tDYGBgdWG4hdffIHevXsDAKxWK5KTk9GpUye0adMGEyZMwLVr1wAAf/rTnzBu3Liqx73wwgsYMmTIHc+jcg2TyYQZM2agtLQUv/zyCwoLCzF16lT4+/sjLCwMr732mt0h/cwzz+D555+v9nsPPfQQVq5cialTp+L8+fMYPXo0fH198eabbwIAtm7diu7du8PPzw+DBg3CmTNnqh4bFhaG5ORkdO/eHa1bt0ZSUhJu3rxZ9fNt27YhKioKfn5+GDhwIH788cc6/qTI0ITIyXbu3Cmenp5SUVFxx2MWL14s/fv3l0uXLsmlS5dkwIABsnjxYhER+e6778TT01NefvllsVgssmPHDvH29paCggIREQkPD5fdu3dXPde4ceNk2bJlIiKycuVK6d+/v+Tk5IjZbJYnn3xSJk6cKCIiN27ckC5dusj69etl//790qZNG8nJybG7v3Xr1klcXJyIiJSXl8vKlSvl7rvvlsLCQpkyZYqMGTNGiouLJSsrS7p06SJr1qy57XHp6ekSFBQkVqtVREQuXbok3t7ecvHiRRERCQsLkz179lSt+e9//1tatGgh33zzjVgsFnnjjTekU6dOUl5eLiIioaGh0rNnT7lw4YJcvXpVBg4cKC+99JKIiGRmZoq/v7+kp6eL1WqVjz/+WMLCwuTmzZsO/7mRsXC4k9Nt2LBBAgICaj0mPDxcdu7cWXX/X//6l4SFhYnIreHevHnzan85+Pv7S1pamoiIvPTSS5KUlCQiItevX5cWLVrI+fPnRUQkIiKi2sDMzc0VLy+vqudKS0sTPz8/CQ0NlU2bNt1xf+vWrRNPT09p1aqVtGnTRvr37y979uwRi8Uid911l5w+fbrq2A8//FASEhKqHlc53Cv3U/kX0apVq2TkyJFVP6s53JcsWSITJkyoum+1WqV9+/ayb9++quM//PDDqp/v2LFDwsPDRUTkqaeeqvrLsVLXrl2rHkvuh7UMOd0999yDy5cvw2q13vGY3NxchIaGVt3v0KEDcnNzqz2Hh8fv/3p6e3ujuLgYADBx4kRs3rwZZrMZmzdvRp8+fRASEgIAyMrKwtixY+Hn5wc/Pz9ERkbC09MT+fn5AIB+/frhD3/4AwDg0UcfrfU87rvvPly7dg2XLl3CwYMHkZiYiMuXL6O8vPy2vefk5Nh9jqlTp2LDhg0AgA0bNmDKlCl3XC8vLw8dOnSoum8ymRASElLtuSvPs+Y/s99++w0rVqyoOm8/Pz9cuHABeXl5tZ4jGReHOzld//790bRpU3zxxRd3PCYoKAhZWVlV98+fP4+goCCHnj8yMhKhoaHYuXMnPvvsMzz++ONVP+vQoQN27dqFa9euVd1u3LiBwMBAAMB7770Hs9mMoKAgvPHGG/U+tzZt2sDLy+u2vQcHB9s9fvLkydiyZQuOHz+OM2fOYMyYMVU/M5lM1Y4NCgrCb7/9VnVfRJCdnY327dtXW8v215U/69ChAxYtWlTtvIuLizFhwoR6nyMZhNr/60DGtGLFCmnXrp18+eWXUlJSImazWXbs2CELFiwQkVvVyoABA6o694EDB1br3IODg6s9X80KY9myZZKQkCDNmzeXK1euVP3+22+/LQkJCfLbb7+JiMjFixdly5YtInKr0/bz85MTJ07Izz//LH5+fnLs2DG7+69Zr9iaPHmyjB07VoqKiiQrK0u6detmt3OvNGTIEOnVq5fMnDmz2u/fd999snr16qr7lZ37nj17xGw2y/LlyyU8PLxa596rVy+5cOGCXLlyRQYOHCiLFi0SEZGMjAwJCQmRtLQ0sVqtUlxcLNu2bZOioiK750DGx+FOivnHP/4hMTEx0qJFCwkICJBRo0bJoUOHRESkrKxM5syZI4GBgRIYGCjPPfdc1Yt/3333nYSEhFR7rprD/fz58+Lh4SGjRo2qdpzVapW33npLunbtKr6+vhIeHi6LFi0Si8Ui/fr1q3rhVUTkgw8+kJ49e4rZbL5t7+vXr5f4+Hi753Xt2jWZPHmytG3bVkJCQuTVV1+tetHU3uM+/fRTMZlMsnfv3mq/v2XLFunQoYO0atVKVqxYISIiX3zxhURGRkrLli0lISFBTp06Ve2fQXJyskRGRkqrVq1k+vTpUlpaWvXzXbt2Sd++faVVq1YSGBgo48eP53B3YyYR5S60LSgowKxZs3Dy5EmYTCasXbsW9913n1LLEWlSamoqJk+eXK1yaYiOHTtizZo1SExMdNLOyMg8lXzy5557DiNGjMDnn38Oi8WCkpISJZcj0pzy8nKsXLkSTzzxhNpbITej2AuqhYWFSE1NRVJSEgDA09MTLVu2VGo5Is05ffo0/Pz8kJ+fj7lz56q9HXIzitUyx44dw5NPPonIyEgcP34cffr0QUpKCry9vZVYjoiIbCiW3C0WCzIzM/H0008jMzMTLVq0QHJyslLLERGRLaVeqc3Ly6t6x6GISGpqarV354mI+PqGCwDeeOONN97qcat8Z3JtFHtBNSAgACEhITh79iy6dOmCb775Bt27d692TFHRL+jXT9C7N7B6tVI7Uc8rr7yCV155Re1tKIbnp29GOT8RwdqjazF/93wMDR+KOX3n4ON3PsaTf35S7a0posxShrjQuDqPU/RqmVWrVmHSpEkwm80IDw/HunXrbjvm738HJk0CBg0CJk5UcjdEZDQ513MwY8sMnLl8BksHL0VMUIzaW9IMRYd77969cfjw4VqPad0aWLIEeOYZICYG6NxZyR0RkRHUTOsbH96IZl7N1N6Wpig63B3Vty/w6KPAww8DGRlA06Zq78g5EhIS1N6Conh++qbX83Mkrffp30eFnWmLou9QrXNxkwkZGbeWt1qB2bNh2P6diBrHXrfujmm9snOva3RrIrkDgIcH+3ciso/dev1p6iN/bfv3n39WezdEpDYRwZrMNej5QU/4NffDxoc3crA7SDPJvZJR+3ciqp/colxM/3I603oDaSq5V5o1C/D2Bp59Vu2dEJGrVab1Hu/3YFpvBM0ld4D9O5G7YrfuPJpM7gD7dyJ3wm7d+TSZ3CuxfycyPqZ1ZWg2uVdi/05kTEzrytJ0cgfYvxMZEa+EUZ7mkzvA/p3IKHgljOtoPrlXYv9OpG+5RbmYsWUGTl86zbTuArpI7pXYvxPpj21ab9WsFdO6i+gmuQPs34n0hmldPbpK7gD7dyI9YFpXn66SeyX270TaxbSuDbpL7pXYvxNpi21ab9m0JdO6ynSZ3AH270RawrSuPbpN7gD7dyK1sVvXLt0m90rs34nUwbSubbpO7pXYvxO5DtO6Pug+uQPs34lchWldPwyR3AH270RKYlrXH0Mk90rs34mcj2ldnwyT3CuxfydyDqZ1fTNUcgfYvxM5A9O6/hkuuQPs34kaimndOBRP7mFhYbj77rvRpEkTeHl5IT09XeklAbB/J6qvnOs5SNqaxLRuEIond5PJhL179+Lo0aMuG+yV2L8T1c32u0yZ1o3DJZ27iLhimduwfyeqXc71HMzYMoPfZWpALknuQ4YMQUxMDD766COll7sN+3ei29mmdX6XqTEpntwPHDiAwMBAXLp0CUOHDkW3bt0QHx+v9LLVsH8n+h3TuntQfLgHBgYCANq2bYuxY8ciPT292nD/8MNXqn7dp08CYmISFNnHrFnAsWO3+vfVqxVZgkjTRARrj67F/N3zMTR8KDY+vBHNvJqpvS1yQMbBDBw5dAQAYLFaHHqMSRQsxG/cuIGKigr4+vqipKQEw4YNw8svv4xhw4bdWtxkQkaG6/r4q1dv9e8pKezfyb3YpvVF8YuY1nWszFKGuNC4Ol/LVLRzz8/PR3x8PKKiohAbG4tRo0ZVDXY1sH8nd8Nu3X0pmtzrXNzFyb3S6tXAwYPs38nYmNaNSRPJXat4/TsZGdM6AQb8bBlH8Pp3MipeCUOV3DK5A+zfyViY1qkmt0zulXj9OxkBPxOG7HHb5F6J/TvpFT8Thmrj1skdYP9O+sRuneri9skdYP9O+sFunRzl9sm9Evt30jqmdaoPJncb7N9Ji5jWqSGY3G2wfyetyS3KxfQvpzOtU70xudfA/p20wPa7TJnWqSGY3O1g/05qyi3KxYwtM3jdOjUKk/sdsH8nV7NN67xunRqLyf0O2L+TKzGtk7MxudeC/TspjWmdlMLkXgf276SUyrR+6tIppnVyOiZ3B7B/J2eqmdY3PbyJg52cjsndAezfyVnYrZOrMLk7iP07NQa7dXI1Jvd6YP9ODcG0Tmpgcq8n9u/kKKZ1UhOTez2xfydHMK2T2pjcG4D9O90J0zppBZN7A7F/p5qY1klLmNwbgf07AUzrpE1M7o3A/p2Y1kmrmNwbif27e2JaJ61jcncC9u/uhd9lSnrA5O4klf377Nlq74SUwu8yJT1RPLlXVFQgJiYGwcHB+Oqrr5ReTjW2/XtiIvt3o2FaJ71RPLmnpKQgMjISJpNJ6aVUx/7deJjWSa8UHe4XLlzAjh07MGvWLIiIkktphm3/fvOm2ruhxsi5noPhG4bjb/v+hqWDl2LBgAVo5tVM7W0ROUTR4T5v3jwsX74cHh7uVe3z+nd9Y1onI1Csc9+2bRv8/f0RHR2NvXv33vG4Dz98perXffokICYmQaktuQyvf9cvduukRRkHM3Dk0BEAgMVqcegxJlGoL3nxxRfx6aefwtPTE2VlZbh+/ToeeeQRfPLJJ78vbjIhI8O4dc3hw8CLLwJpaUDnzmrvhmojIlh7dC3m756PoeFDMafvHFYwpEllljLEhcbVWXUrNtxt7du3D2+++eZtV8sYfbgDwOrVwMGDvP5dy2zT+qL4RUzrpGmODneXleHucLWMPezftYvdOhmZS5L7HRd3g+QOAFev3urfU1LYv2sF0zrpleaSuzvj9e/awbRO7oKfLeMi/PwZ9fFKGHInTO4uxP5dHbZpvXXz1kzr5BaY3F2I17+7nm1aXzZkGe4NvFftLRG5BJO7i7F/dw17aZ2DndwJk7sK2L8ri2mdiMldNezfnY9pneh3TO4qYf/uXEzrRNUxuauI/XvjMa0T2cfkrjL27w3HtE50Z0zuGsD+vX6Y1onqxuSuAezfHce0TuQYJneNYP9eO6Z1ovphctcQ9u/2Ma0T1R+Tu8ZU9u+zZ6u9E/UxrRM1HJO7xtj274mJ7tu/M60TNQ6Tuwa5c//OtE7kHEzuGuWO/TvTOpHzMLlrmLtc/27v25E42Ikah8ldw9zh+nd+OxKRMpjcNc6o/Tu/y5RIWUzuOmC0/p1pnUh5TO46YYT+nWmdyHWY3HVC7/17blEupn85nWmdyEWY3HVEj/17ZVrv8X4PpnUiF2Jy1xk99e/s1onUw+SuQ1rv39mtE6mPyV2HtNy/M60TaYOiyb2srAyxsbGIiopCZGQkFi5cqORybkVr/TvTOpG2KJrcmzVrhu+++w7e3t6wWCyIi4vD999/j7i4OCWXdRta6d+Z1om0p87k/s477+DatWsNXsDb2xsAYDabUVFRgdatWzf4ueh2avbvTOtE2lXncM/Pz0ffvn0xfvx47Nq1CyJSrwWsViuioqLQrl07DBo0CJGRkQ3eLN2usn//8ktg40bXrZtzPQfDNwzH3/b9DUsHL8WCAQvQzKuZ6zZARLUyiQPT2mq14uuvv8b69euRkZGB8ePHY+bMmQgPD3d4ocLCQgwfPhzJyclISEi4tbjJhCeeeLnqmD59EhATk1DvkyDg8GHgxReBtDSgc2fl1hERrD26FvN3z8fQ8KGY03cOhzqRwjIOZuDIoSMAAIvVgnUr19UZtB0a7gBw7NgxrFu3Drt27UJiYiJ++OEHDBkyBMuXL3d4g6+++iqaN2+O559//tbiJhMyMur3fwJ0Z6tXAwcPKte/23bri+IXsYIhUkGZpQxxoXF1Dvc6a5mUlBT06dMHCxYswMCBA/HTTz/hgw8+wJEjR7B58+ZaH3v58mUUFBQAAEpLS7F7925ER0fX4zSoPpTq39mtE+lPnVfLXL16FZs3b0ZoaGi13/fw8MBXX31V62Pz8vIwbdo0WK1WWK1WTJkyBYMHD27cjumOlLj+nZ8JQ6RPDtcyiizOWkYRzujf2a0TaZOjtQzfoWpAjb3+nd9lSqR//GwZg2pI/27brbdu3prfZUqkY0zuBlXf/p1pnchYmNwNzJHPn2FaJzImJneDq61/Z1onMi4mdzdQs39nWicyPiZ3N2Dbv/eOy8UW03SmdSKDY3J3E35+guEvrMOzP90LL7M/0zqRwTG5u4H80hwsOT4DWZYziCv4L/x7xRB4JJ4FwDeQERkVk7uBiQi2nF+Dift74m6v1ngteiNmPRqCZt4WvPHXILW3R0QKYnI3qKq0XnwGs7suQ0Sr3yuYPy3MwuKnItB3QDGG/59CFXdJREphcjcY27Tu6+WH16I3VhvsANCyVQWe+ss5JC8Mxflzd6m0UyJSEpO7gdSW1muKjCrBkDH5mP9ER3y6/Szuasr+nchImNwNwF63XttgrzRmUj77dyKDYnLXufqk9Zo8PNi/ExkVk7tONTSt18T+nciYmNx1qDFp3R7270TGw+SuI45cCdNQ7N+JjIXJXSds0/ozXZcispVzv8uU/TuRsTC5a5y9tO7swV6J/TuRcTC5a5jSad0e9u9ExsDkrkGuTOv2sH8n0j8md43JL83Bq8eTcK74tMvSek3s34n0j8ldI2zTuo9XK5en9ZrYvxPpG5O7BqjRrTuC/TuRfjG5q0jtbt0R7N+J9InJXSVaTes1sX8n0icmdxfTQ1qvif07kf4oOtyzs7MxaNAgdO/eHT169MA777yj5HKal1+ag9lpw7H67N/wTNelmBa+AE2bNFN7Ww6x7d/NN01qb4eI6qDocPfy8sLbb7+NkydP4ocffsB7772H06dPK7mkJukxrdvD/p1IPxTt3AMCAhAQEAAA8PHxQUREBHJzcxEREaHkspqil27dEezfifTDZZ17VlYWjh49itjYWFctqSqjpPWa2L8T6YNLrpYpLi7GuHHjkJKSAh8fn2o/2zy4Lcr+EIHSzr3QO3EcYmISXLElRRkprdvD69+JXCvjYAaOHDoCALBYLQ49xiQiiv6XWV5ejlGjRuHBBx/E3Llzqy9uMuH8vLfgm/4NfI4fQHmbIFwb/AiujpiMm6FdldyWIkQEW7PXIuX0fPRrMxSPhc3RzQum9WW1Am8sDEfniDK8tCxH7e0QuY0ySxniQuNQ1+hWdLiLCKZNm4Z77rkHb7/99u2Lm0w49WnGrTsVFvgcP6jbQW+b1pM6LTJcWrensKAJFj8VgeeXZLN/J3IRTQz377//Hvfffz969eoFk+nW5XNLly7FAw88cGtx2+Fuq+agb9se1xIf1uSgt03rsW2GYULYs4ZN6/acOtYC774ajo+3n0GHjma1t0NkeJoY7nW543C3peFBb5vWZ3Za7LSvvNObzZ+2w4n0VuzfiVzAOMPdlkYGvbun9ZrYvxO5jjGHu60KC3xOHIJv2m6XDnqmdfvYvxO5hvGHuy0XJHqm9bqxfydSnnsNd1sKXHXDtO449u9EynLf4W6rkYOeab3+2L8TKYvDvaZ6Dnqm9YZj/06kHA732tgb9P/p6MtCuzKtOwH7dyJlcLg7ymbQex//Hr+2rMDnPTzQfOR8tIscoe7edI79O5HzOTrc+U1MTTxRFB2P9x/rg6D/J9g4rDOmXu2OZxe+gVFJ49Br/Qfwzf5N7V3qEj//nUg9bv8dqvnl+Vh8cQnOmbOwwO9Z9AiIwE99gZMVFWhz8jgCM9PR7Yt/4sY9bXD+/sE4N3gEikJC1d62LvDz34nU47a1jIjgy8KtWH41BX9sGotpPhPQ1KOp3WNNNoPe/+RxDvp6Yv9O5Dzs3Gthm9bn+M5Ej6aOfzMUB33DsH8ncg4Odzvqk9YdwUHvOF7/TuQcHO41NCatO+L3QZ8G/5MncOOetjh/fyIHvQ1e/07UeBzu/+HstO6I2xM9B30l9u9EjcPhDuXTuiM46G/H/p2o4dx6uNum9fvvisV0X+XTuiM46G9h/07UcG473G3T+rO+M9FThbTuCHcf9OzfiRrG7Ya7VtO6I9x10LN/J6o/txrueknrjnC3Qc/+nah+3GK46zmtO8IdBj37d6L6Mfxwzy+/iL9eXIJfzed0n9YdYeQ3TLF/J3KcYYe70dO6I4w46Nm/EznGkMPd3dK6I4w06Nm/E9XNUMOdad0x9gZ9dnwifh08AkUdwtTeXp3YvxPVzTDDnWm9YfSa6Nm/E9VO98Odad159Dbo2b8T3ZmuhzvTunL0MujZvxPZp4nhnpSUhO3bt8Pf3x8//vjj7YvXGO5M666l5UHP/p3IPk0M99TUVPj4+GDq1Kl1DnemdXVpcdCzfye6naPDXdEvyI6Pj0dWVlatx9RM66tav8a0rgJp0gSXet2LS73urTbo1fxy8JatKvDUX84heWE4InqxfyeqD0WHuyOeyn0Wv5rP4S93z2Za14jaB71rPwIhMqoEQ8bkY/4THdm/E9WD6sPdT3yZ1jVMC4N+zKR8nP3JB2/8NYj9O5GDVB/uPqk++BzbAQA9u0SgVxemd61Sa9B7eAB/WpiFxU9FoO+AYvbv5HYyDmbgyKEjAACL1eLQYxS/FDIrKwujR4++4wuq29//VMnlyQVc9emVvP6dSCNXy0ycOBH79u3DlStX4O/vjyVLlmDGjBm/L87hbjhKD3pe/07uThPDvS4c7sZmqqhAm1MnEHgkDW1PnUBp6zaNHvS8/p3cnSYuhST3Jk2a4FLPaFzqGe20jp79O5FjONzJJZx5HT2vfyeqG2sZUlVj3hnL/p3cETt30p36Dnr27+SO2LmT7tRV3dT84hH270R3xuFOmnSnQf/gl/9TLdEjJJT9O5EdHO6keXUl+l73D8a1QdMx/4ko9u9E/8HhTrpyp0GfcvJB/G9FRxx5aASi3++Hm+Ha+eIRIjVwuJNu1Rz0zTJOwfrZRfxheBJM7f1wbeRgXH1kBAc9uSUPtTdA5AzSpAlKY3si7+nxCPHIxqkHH4f3j2fQbdQ0RP5xHALf+ABNf/lN7W0SuQyTOxlKr66XMWLQWUzaNhebVnZH0ybl8Dl8HL6p6fBf90+U+7dhoie3wOvcyXCsVuCv7yagS8freHlO5u8/qKi4Nej3p8HnyAmUt2uLayMSOehJV3idO7ktDw/gz9MPYm7yCPTrfREP/vHCrR80aYLi++5F8X33/j7oKxM9Bz0ZDIc7GZLf3Wb8edr3WPLuH9G98zV0CCqpfgAHPRkcaxkytI07InD4ZAdsWrkbTe+y1v0Am0Hvk3Gcg540h58tQ4Ra+ndHcNCTBrFzJ0It/bsjWN2QjnG4k+HV2b87ouagzzgB3/1pHPSkWaxlyG3Uu393BKsbcjF27kQ1NKp/d0TNQc83TJEC2LkT1dCo/t0RtXX0HPTkYhzu5Fac0r87goOeVMZahtySIv27I+xWN4m4+vAI3OwU5rp9kG6xcyeqheL9uyPY0VMDsHMnqoXi/bsjWN2QgjjcyW25rH93BAc9ORlrGXJ7qvXvjmB1QzWwcydykCb6d0dw0BMcH+6Kfs3erl270K1bN3Tu3BnLli1TcimiBqvs3/cc6oCd+4LV3s6d/ae6yZv/FH7+7F1cnjSWXyVId6TYcK+oqMDs2bOxa9cunDp1Chs3bsTp06eVWk6TTpw19vka6fx+799jcT63BQAg/YSGz88Jgz7jYIaLNut6Rj43Ryk23NPT09GpUyeEhYXBy8sLjz32GLZs2aLUcpr0o4GGnz1GO79eXS9jdMIpPPf3ONw0e2h7uNtq4KA/cuiICpt1DSOfm6MUu1omJycHISEhVfeDg4ORlpam1HJETjHhgdM4+b/tkPxfUbin9edqb6f+eNUN/Ydiw91kMjl0XEG2cTvCsusFPD8d+r/D/gcvrZ+JbiFN8Et3nZ9f03uAIQ/CI2EY2p49i3bfH0Pn/96EG61bw7N5M1xsGYSiwAC1d+l0187m4pfth9XehiIqxMErukQhhw4dkuHDh1fdf/311yU5ObnaMeHh4QKAN9544423etzCw8PrnMGKXQppsVjQtWtX7NmzB0FBQejXrx82btyIiIgIJZYjIiIbitUynp6eePfddzF8+HBUVFRg5syZHOxERC6i6puYiIhIGYq+iak2Rn6DU1JSEtq1a4eePXuqvRVFZGdnY9CgQejevTt69OiBd955R+0tOVVZWRliY2MRFRWFyMhILFy4UO0tOV1FRQWio6MxevRotbfidGFhYejVqxeio6PRr18/tbfjdAUFBRg3bhwiIiIQGRmJH374wf6BTn0V1UEWi0XCw8Pl3LlzYjabpXfv3nLq1Ck1tqKI/fv3S2ZmpvTo0UPtrSgiLy9Pjh49KiIiRUVF0qVLF0P9+YmIlJSUiIhVqy8gAAAECUlEQVRIeXm5xMbGSmpqqso7cq4VK1bI448/LqNHj1Z7K04XFhYmV65cUXsbipk6daqsWbNGRG79+1lQUGD3OFWSu9Hf4BQfHw8/Pz+1t6GYgIAAREVFAQB8fHwQERGB3NxclXflXN7e3gAAs9mMiooKtG7dWuUdOc+FCxewY8cOzJo1q87PJ9Ero55XYWEhUlNTkZSUBODWa5stW7a0e6wqw93eG5xycnLU2Ao1UlZWFo4ePYrY2Fi1t+JUVqsVUVFRaNeuHQYNGoTIyEi1t+Q08+bNw/Lly+HhoVorqyiTyYQhQ4YgJiYGH330kdrbcapz586hbdu2mDFjBu6991488cQTuHHjht1jVfnTdfQNTqRtxcXFGDduHFJSUuDj46P2dpzKw8MDx44dw4ULF7B//37s3btX7S05xbZt2+Dv74/o6GjDptsDBw7g6NGj2LlzJ9577z2kpqaqvSWnsVgsyMzMxNNPP43MzEy0aNECycnJdo9VZbi3b98e2dnZVfezs7MRHKzhT+Oj25SXl+ORRx7B5MmTMWbMGLW3o5iWLVti5MiRyMgwxgdRHTx4EFu3bkXHjh0xceJEfPvtt5g6dara23KqwMBAAEDbtm0xduxYpKenq7wj5wkODkZwcDD69u0LABg3bhwyM+1/TLUqwz0mJgY///wzsrKyYDab8c9//hMPPfSQGluhBhARzJw5E5GRkZg7d67a23G6y5cvo6CgAABQWlqK3bt3Izo6WuVdOcfrr7+O7OxsnDt3Dps2bUJiYiI++eQTtbflNDdu3EBRUREAoKSkBF9//bWhrloLCAhASEgIzp49CwD45ptv0L17d7vHqvI1e0Z/g9PEiROxb98+XLlyBSEhIViyZAlmzJih9rac5sCBA9iwYUPV5WYAsHTpUjzwwAMq78w58vLyMG3aNFitVlitVkyZMgWDBw9We1uKMFpFmp+fj7FjxwK4VWFMmjQJw4YNU3lXzrVq1SpMmjQJZrMZ4eHhWLdund3j+CYmIiIDMubL5UREbo7DnYjIgDjciYgMiMOdiMiAONyJiAyIw52IyIA43ImIDIjDnYjIgDjciWwcPnwYvXv3xs2bN1FSUoIePXrg1KlTam+LqN74DlWiGhYvXoyysjKUlpYiJCQEL7zwgtpbIqo3DneiGsrLyxETE4PmzZvj0KFDhvv8FXIPrGWIarh8+TJKSkpQXFyM0tJStbdD1CBM7kQ1PPTQQ3j88cfx66+/Ii8vD6tWrVJ7S0T1pspH/hJp1SeffIKmTZviscceg9VqxYABA7B3714kJCSovTWiemFyJyIyIHbuREQGxOFORGRAHO5ERAbE4U5EZEAc7kREBsThTkRkQBzuREQGxOFORGRA/x/200s9UbT+Ng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png;base64,iVBORw0KGgoAAAANSUhEUgAAAXcAAAEZCAYAAABsPmXUAAAABHNCSVQICAgIfAhkiAAAAAlwSFlzAAALEgAACxIB0t1+/AAAIABJREFUeJzt3XtUlPXeNvBrEFIRUkwREAQ3nsATJEoqtBFP5aFXyzTzjPbWLjN9d9o2c9e2XWJmSXZ4ssdD5U73s1qW5mlnlkpqIOKhPGx7ShKBhUcQEByG+b5/uKEBRxhg7rkPc33WmrUcuWd+vzvr69U198yYRERARESG4qH2BoiIyPk43ImIDIjDnYjIgDjciYgMiMOdiMiAONyJiAyIw53IidavX4/4+Hi1t0HE4U7K+eyzzxATEwNfX18EBQVhxIgROHDggNrbcsj69evRpEkT+Pr6omXLloiOjsb27dudukZYWBi+/fZbpz4nUSUOd1LEW2+9hXnz5uGll17CxYsXkZ2djWeeeQZbt25Ve2sOGzhwIIqKilBQUICZM2di/PjxKCwsdNrzm0wm8D2EpBQOd3K6wsJCvPzyy3j//fcxZswYNG/eHE2aNMHIkSOxbNkyAMDNmzcxd+5ctG/fHu3bt8e8efNgNpsBAHv37kVwcDDeeusttGvXDkFBQVi/fj0AIC0tDYGBgdWG4hdffIHevXsDAKxWK5KTk9GpUye0adMGEyZMwLVr1wAAf/rTnzBu3Liqx73wwgsYMmTIHc+jcg2TyYQZM2agtLQUv/zyCwoLCzF16lT4+/sjLCwMr732mt0h/cwzz+D555+v9nsPPfQQVq5cialTp+L8+fMYPXo0fH198eabbwIAtm7diu7du8PPzw+DBg3CmTNnqh4bFhaG5ORkdO/eHa1bt0ZSUhJu3rxZ9fNt27YhKioKfn5+GDhwIH788cc6/qTI0ITIyXbu3Cmenp5SUVFxx2MWL14s/fv3l0uXLsmlS5dkwIABsnjxYhER+e6778TT01NefvllsVgssmPHDvH29paCggIREQkPD5fdu3dXPde4ceNk2bJlIiKycuVK6d+/v+Tk5IjZbJYnn3xSJk6cKCIiN27ckC5dusj69etl//790qZNG8nJybG7v3Xr1klcXJyIiJSXl8vKlSvl7rvvlsLCQpkyZYqMGTNGiouLJSsrS7p06SJr1qy57XHp6ekSFBQkVqtVREQuXbok3t7ecvHiRRERCQsLkz179lSt+e9//1tatGgh33zzjVgsFnnjjTekU6dOUl5eLiIioaGh0rNnT7lw4YJcvXpVBg4cKC+99JKIiGRmZoq/v7+kp6eL1WqVjz/+WMLCwuTmzZsO/7mRsXC4k9Nt2LBBAgICaj0mPDxcdu7cWXX/X//6l4SFhYnIreHevHnzan85+Pv7S1pamoiIvPTSS5KUlCQiItevX5cWLVrI+fPnRUQkIiKi2sDMzc0VLy+vqudKS0sTPz8/CQ0NlU2bNt1xf+vWrRNPT09p1aqVtGnTRvr37y979uwRi8Uid911l5w+fbrq2A8//FASEhKqHlc53Cv3U/kX0apVq2TkyJFVP6s53JcsWSITJkyoum+1WqV9+/ayb9++quM//PDDqp/v2LFDwsPDRUTkqaeeqvrLsVLXrl2rHkvuh7UMOd0999yDy5cvw2q13vGY3NxchIaGVt3v0KEDcnNzqz2Hh8fv/3p6e3ujuLgYADBx4kRs3rwZZrMZmzdvRp8+fRASEgIAyMrKwtixY+Hn5wc/Pz9ERkbC09MT+fn5AIB+/frhD3/4AwDg0UcfrfU87rvvPly7dg2XLl3CwYMHkZiYiMuXL6O8vPy2vefk5Nh9jqlTp2LDhg0AgA0bNmDKlCl3XC8vLw8dOnSoum8ymRASElLtuSvPs+Y/s99++w0rVqyoOm8/Pz9cuHABeXl5tZ4jGReHOzld//790bRpU3zxxRd3PCYoKAhZWVlV98+fP4+goCCHnj8yMhKhoaHYuXMnPvvsMzz++ONVP+vQoQN27dqFa9euVd1u3LiBwMBAAMB7770Hs9mMoKAgvPHGG/U+tzZt2sDLy+u2vQcHB9s9fvLkydiyZQuOHz+OM2fOYMyYMVU/M5lM1Y4NCgrCb7/9VnVfRJCdnY327dtXW8v215U/69ChAxYtWlTtvIuLizFhwoR6nyMZhNr/60DGtGLFCmnXrp18+eWXUlJSImazWXbs2CELFiwQkVvVyoABA6o694EDB1br3IODg6s9X80KY9myZZKQkCDNmzeXK1euVP3+22+/LQkJCfLbb7+JiMjFixdly5YtInKr0/bz85MTJ07Izz//LH5+fnLs2DG7+69Zr9iaPHmyjB07VoqKiiQrK0u6detmt3OvNGTIEOnVq5fMnDmz2u/fd999snr16qr7lZ37nj17xGw2y/LlyyU8PLxa596rVy+5cOGCXLlyRQYOHCiLFi0SEZGMjAwJCQmRtLQ0sVqtUlxcLNu2bZOioiK750DGx+FOivnHP/4hMTEx0qJFCwkICJBRo0bJoUOHRESkrKxM5syZI4GBgRIYGCjPPfdc1Yt/3333nYSEhFR7rprD/fz58+Lh4SGjRo2qdpzVapW33npLunbtKr6+vhIeHi6LFi0Si8Ui/fr1q3rhVUTkgw8+kJ49e4rZbL5t7+vXr5f4+Hi753Xt2jWZPHmytG3bVkJCQuTVV1+tetHU3uM+/fRTMZlMsnfv3mq/v2XLFunQoYO0atVKVqxYISIiX3zxhURGRkrLli0lISFBTp06Ve2fQXJyskRGRkqrVq1k+vTpUlpaWvXzXbt2Sd++faVVq1YSGBgo48eP53B3YyYR5S60LSgowKxZs3Dy5EmYTCasXbsW9913n1LLEWlSamoqJk+eXK1yaYiOHTtizZo1SExMdNLOyMg8lXzy5557DiNGjMDnn38Oi8WCkpISJZcj0pzy8nKsXLkSTzzxhNpbITej2AuqhYWFSE1NRVJSEgDA09MTLVu2VGo5Is05ffo0/Pz8kJ+fj7lz56q9HXIzitUyx44dw5NPPonIyEgcP34cffr0QUpKCry9vZVYjoiIbCiW3C0WCzIzM/H0008jMzMTLVq0QHJyslLLERGRLaVeqc3Ly6t6x6GISGpqarV354mI+PqGCwDeeOONN97qcat8Z3JtFHtBNSAgACEhITh79iy6dOmCb775Bt27d692TFHRL+jXT9C7N7B6tVI7Uc8rr7yCV155Re1tKIbnp29GOT8RwdqjazF/93wMDR+KOX3n4ON3PsaTf35S7a0posxShrjQuDqPU/RqmVWrVmHSpEkwm80IDw/HunXrbjvm738HJk0CBg0CJk5UcjdEZDQ513MwY8sMnLl8BksHL0VMUIzaW9IMRYd77969cfjw4VqPad0aWLIEeOYZICYG6NxZyR0RkRHUTOsbH96IZl7N1N6Wpig63B3Vty/w6KPAww8DGRlA06Zq78g5EhIS1N6Conh++qbX83Mkrffp30eFnWmLou9QrXNxkwkZGbeWt1qB2bNh2P6diBrHXrfujmm9snOva3RrIrkDgIcH+3ciso/dev1p6iN/bfv3n39WezdEpDYRwZrMNej5QU/4NffDxoc3crA7SDPJvZJR+3ciqp/colxM/3I603oDaSq5V5o1C/D2Bp59Vu2dEJGrVab1Hu/3YFpvBM0ld4D9O5G7YrfuPJpM7gD7dyJ3wm7d+TSZ3CuxfycyPqZ1ZWg2uVdi/05kTEzrytJ0cgfYvxMZEa+EUZ7mkzvA/p3IKHgljOtoPrlXYv9OpG+5RbmYsWUGTl86zbTuArpI7pXYvxPpj21ab9WsFdO6i+gmuQPs34n0hmldPbpK7gD7dyI9YFpXn66SeyX270TaxbSuDbpL7pXYvxNpi21ab9m0JdO6ynSZ3AH270RawrSuPbpN7gD7dyK1sVvXLt0m90rs34nUwbSubbpO7pXYvxO5DtO6Pug+uQPs34lchWldPwyR3AH270RKYlrXH0Mk90rs34mcj2ldnwyT3CuxfydyDqZ1fTNUcgfYvxM5A9O6/hkuuQPs34kaimndOBRP7mFhYbj77rvRpEkTeHl5IT09XeklAbB/J6qvnOs5SNqaxLRuEIond5PJhL179+Lo0aMuG+yV2L8T1c32u0yZ1o3DJZ27iLhimduwfyeqXc71HMzYMoPfZWpALknuQ4YMQUxMDD766COll7sN+3ei29mmdX6XqTEpntwPHDiAwMBAXLp0CUOHDkW3bt0QHx+v9LLVsH8n+h3TuntQfLgHBgYCANq2bYuxY8ciPT292nD/8MNXqn7dp08CYmISFNnHrFnAsWO3+vfVqxVZgkjTRARrj67F/N3zMTR8KDY+vBHNvJqpvS1yQMbBDBw5dAQAYLFaHHqMSRQsxG/cuIGKigr4+vqipKQEw4YNw8svv4xhw4bdWtxkQkaG6/r4q1dv9e8pKezfyb3YpvVF8YuY1nWszFKGuNC4Ol/LVLRzz8/PR3x8PKKiohAbG4tRo0ZVDXY1sH8nd8Nu3X0pmtzrXNzFyb3S6tXAwYPs38nYmNaNSRPJXat4/TsZGdM6AQb8bBlH8Pp3MipeCUOV3DK5A+zfyViY1qkmt0zulXj9OxkBPxOG7HHb5F6J/TvpFT8Thmrj1skdYP9O+sRuneri9skdYP9O+sFunRzl9sm9Evt30jqmdaoPJncb7N9Ji5jWqSGY3G2wfyetyS3KxfQvpzOtU70xudfA/p20wPa7TJnWqSGY3O1g/05qyi3KxYwtM3jdOjUKk/sdsH8nV7NN67xunRqLyf0O2L+TKzGtk7MxudeC/TspjWmdlMLkXgf276SUyrR+6tIppnVyOiZ3B7B/J2eqmdY3PbyJg52cjsndAezfyVnYrZOrMLk7iP07NQa7dXI1Jvd6YP9ODcG0Tmpgcq8n9u/kKKZ1UhOTez2xfydHMK2T2pjcG4D9O90J0zppBZN7A7F/p5qY1klLmNwbgf07AUzrpE1M7o3A/p2Y1kmrmNwbif27e2JaJ61jcncC9u/uhd9lSnrA5O4klf377Nlq74SUwu8yJT1RPLlXVFQgJiYGwcHB+Oqrr5ReTjW2/XtiIvt3o2FaJ71RPLmnpKQgMjISJpNJ6aVUx/7deJjWSa8UHe4XLlzAjh07MGvWLIiIkktphm3/fvOm2ruhxsi5noPhG4bjb/v+hqWDl2LBgAVo5tVM7W0ROUTR4T5v3jwsX74cHh7uVe3z+nd9Y1onI1Csc9+2bRv8/f0RHR2NvXv33vG4Dz98perXffokICYmQaktuQyvf9cvduukRRkHM3Dk0BEAgMVqcegxJlGoL3nxxRfx6aefwtPTE2VlZbh+/ToeeeQRfPLJJ78vbjIhI8O4dc3hw8CLLwJpaUDnzmrvhmojIlh7dC3m756PoeFDMafvHFYwpEllljLEhcbVWXUrNtxt7du3D2+++eZtV8sYfbgDwOrVwMGDvP5dy2zT+qL4RUzrpGmODneXleHucLWMPezftYvdOhmZS5L7HRd3g+QOAFev3urfU1LYv2sF0zrpleaSuzvj9e/awbRO7oKfLeMi/PwZ9fFKGHInTO4uxP5dHbZpvXXz1kzr5BaY3F2I17+7nm1aXzZkGe4NvFftLRG5BJO7i7F/dw17aZ2DndwJk7sK2L8ri2mdiMldNezfnY9pneh3TO4qYf/uXEzrRNUxuauI/XvjMa0T2cfkrjL27w3HtE50Z0zuGsD+vX6Y1onqxuSuAezfHce0TuQYJneNYP9eO6Z1ovphctcQ9u/2Ma0T1R+Tu8ZU9u+zZ6u9E/UxrRM1HJO7xtj274mJ7tu/M60TNQ6Tuwa5c//OtE7kHEzuGuWO/TvTOpHzMLlrmLtc/27v25E42Ikah8ldw9zh+nd+OxKRMpjcNc6o/Tu/y5RIWUzuOmC0/p1pnUh5TO46YYT+nWmdyHWY3HVC7/17blEupn85nWmdyEWY3HVEj/17ZVrv8X4PpnUiF2Jy1xk99e/s1onUw+SuQ1rv39mtE6mPyV2HtNy/M60TaYOiyb2srAyxsbGIiopCZGQkFi5cqORybkVr/TvTOpG2KJrcmzVrhu+++w7e3t6wWCyIi4vD999/j7i4OCWXdRta6d+Z1om0p87k/s477+DatWsNXsDb2xsAYDabUVFRgdatWzf4ueh2avbvTOtE2lXncM/Pz0ffvn0xfvx47Nq1CyJSrwWsViuioqLQrl07DBo0CJGRkQ3eLN2usn//8ktg40bXrZtzPQfDNwzH3/b9DUsHL8WCAQvQzKuZ6zZARLUyiQPT2mq14uuvv8b69euRkZGB8ePHY+bMmQgPD3d4ocLCQgwfPhzJyclISEi4tbjJhCeeeLnqmD59EhATk1DvkyDg8GHgxReBtDSgc2fl1hERrD26FvN3z8fQ8KGY03cOhzqRwjIOZuDIoSMAAIvVgnUr19UZtB0a7gBw7NgxrFu3Drt27UJiYiJ++OEHDBkyBMuXL3d4g6+++iqaN2+O559//tbiJhMyMur3fwJ0Z6tXAwcPKte/23bri+IXsYIhUkGZpQxxoXF1Dvc6a5mUlBT06dMHCxYswMCBA/HTTz/hgw8+wJEjR7B58+ZaH3v58mUUFBQAAEpLS7F7925ER0fX4zSoPpTq39mtE+lPnVfLXL16FZs3b0ZoaGi13/fw8MBXX31V62Pz8vIwbdo0WK1WWK1WTJkyBYMHD27cjumOlLj+nZ8JQ6RPDtcyiizOWkYRzujf2a0TaZOjtQzfoWpAjb3+nd9lSqR//GwZg2pI/27brbdu3prfZUqkY0zuBlXf/p1pnchYmNwNzJHPn2FaJzImJneDq61/Z1onMi4mdzdQs39nWicyPiZ3N2Dbv/eOy8UW03SmdSKDY3J3E35+guEvrMOzP90LL7M/0zqRwTG5u4H80hwsOT4DWZYziCv4L/x7xRB4JJ4FwDeQERkVk7uBiQi2nF+Dift74m6v1ngteiNmPRqCZt4WvPHXILW3R0QKYnI3qKq0XnwGs7suQ0Sr3yuYPy3MwuKnItB3QDGG/59CFXdJREphcjcY27Tu6+WH16I3VhvsANCyVQWe+ss5JC8Mxflzd6m0UyJSEpO7gdSW1muKjCrBkDH5mP9ER3y6/Szuasr+nchImNwNwF63XttgrzRmUj77dyKDYnLXufqk9Zo8PNi/ExkVk7tONTSt18T+nciYmNx1qDFp3R7270TGw+SuI45cCdNQ7N+JjIXJXSds0/ozXZcispVzv8uU/TuRsTC5a5y9tO7swV6J/TuRcTC5a5jSad0e9u9ExsDkrkGuTOv2sH8n0j8md43JL83Bq8eTcK74tMvSek3s34n0j8ldI2zTuo9XK5en9ZrYvxPpG5O7BqjRrTuC/TuRfjG5q0jtbt0R7N+J9InJXSVaTes1sX8n0icmdxfTQ1qvif07kf4oOtyzs7MxaNAgdO/eHT169MA777yj5HKal1+ag9lpw7H67N/wTNelmBa+AE2bNFN7Ww6x7d/NN01qb4eI6qDocPfy8sLbb7+NkydP4ocffsB7772H06dPK7mkJukxrdvD/p1IPxTt3AMCAhAQEAAA8PHxQUREBHJzcxEREaHkspqil27dEezfifTDZZ17VlYWjh49itjYWFctqSqjpPWa2L8T6YNLrpYpLi7GuHHjkJKSAh8fn2o/2zy4Lcr+EIHSzr3QO3EcYmISXLElRRkprdvD69+JXCvjYAaOHDoCALBYLQ49xiQiiv6XWV5ejlGjRuHBBx/E3Llzqy9uMuH8vLfgm/4NfI4fQHmbIFwb/AiujpiMm6FdldyWIkQEW7PXIuX0fPRrMxSPhc3RzQum9WW1Am8sDEfniDK8tCxH7e0QuY0ySxniQuNQ1+hWdLiLCKZNm4Z77rkHb7/99u2Lm0w49WnGrTsVFvgcP6jbQW+b1pM6LTJcWrensKAJFj8VgeeXZLN/J3IRTQz377//Hvfffz969eoFk+nW5XNLly7FAw88cGtx2+Fuq+agb9se1xIf1uSgt03rsW2GYULYs4ZN6/acOtYC774ajo+3n0GHjma1t0NkeJoY7nW543C3peFBb5vWZ3Za7LSvvNObzZ+2w4n0VuzfiVzAOMPdlkYGvbun9ZrYvxO5jjGHu60KC3xOHIJv2m6XDnqmdfvYvxO5hvGHuy0XJHqm9bqxfydSnnsNd1sKXHXDtO449u9EynLf4W6rkYOeab3+2L8TKYvDvaZ6Dnqm9YZj/06kHA732tgb9P/p6MtCuzKtOwH7dyJlcLg7ymbQex//Hr+2rMDnPTzQfOR8tIscoe7edI79O5HzOTrc+U1MTTxRFB2P9x/rg6D/J9g4rDOmXu2OZxe+gVFJ49Br/Qfwzf5N7V3qEj//nUg9bv8dqvnl+Vh8cQnOmbOwwO9Z9AiIwE99gZMVFWhz8jgCM9PR7Yt/4sY9bXD+/sE4N3gEikJC1d62LvDz34nU47a1jIjgy8KtWH41BX9sGotpPhPQ1KOp3WNNNoPe/+RxDvp6Yv9O5Dzs3Gthm9bn+M5Ej6aOfzMUB33DsH8ncg4Odzvqk9YdwUHvOF7/TuQcHO41NCatO+L3QZ8G/5MncOOetjh/fyIHvQ1e/07UeBzu/+HstO6I2xM9B30l9u9EjcPhDuXTuiM46G/H/p2o4dx6uNum9fvvisV0X+XTuiM46G9h/07UcG473G3T+rO+M9FThbTuCHcf9OzfiRrG7Ya7VtO6I9x10LN/J6o/txrueknrjnC3Qc/+nah+3GK46zmtO8IdBj37d6L6Mfxwzy+/iL9eXIJfzed0n9YdYeQ3TLF/J3KcYYe70dO6I4w46Nm/EznGkMPd3dK6I4w06Nm/E9XNUMOdad0x9gZ9dnwifh08AkUdwtTeXp3YvxPVzTDDnWm9YfSa6Nm/E9VO98Odad159Dbo2b8T3ZmuhzvTunL0MujZvxPZp4nhnpSUhO3bt8Pf3x8//vjj7YvXGO5M666l5UHP/p3IPk0M99TUVPj4+GDq1Kl1DnemdXVpcdCzfye6naPDXdEvyI6Pj0dWVlatx9RM66tav8a0rgJp0gSXet2LS73urTbo1fxy8JatKvDUX84heWE4InqxfyeqD0WHuyOeyn0Wv5rP4S93z2Za14jaB71rPwIhMqoEQ8bkY/4THdm/E9WD6sPdT3yZ1jVMC4N+zKR8nP3JB2/8NYj9O5GDVB/uPqk++BzbAQA9u0SgVxemd61Sa9B7eAB/WpiFxU9FoO+AYvbv5HYyDmbgyKEjAACL1eLQYxS/FDIrKwujR4++4wuq29//VMnlyQVc9emVvP6dSCNXy0ycOBH79u3DlStX4O/vjyVLlmDGjBm/L87hbjhKD3pe/07uThPDvS4c7sZmqqhAm1MnEHgkDW1PnUBp6zaNHvS8/p3cnSYuhST3Jk2a4FLPaFzqGe20jp79O5FjONzJJZx5HT2vfyeqG2sZUlVj3hnL/p3cETt30p36Dnr27+SO2LmT7tRV3dT84hH270R3xuFOmnSnQf/gl/9TLdEjJJT9O5EdHO6keXUl+l73D8a1QdMx/4ko9u9E/8HhTrpyp0GfcvJB/G9FRxx5aASi3++Hm+Ha+eIRIjVwuJNu1Rz0zTJOwfrZRfxheBJM7f1wbeRgXH1kBAc9uSUPtTdA5AzSpAlKY3si7+nxCPHIxqkHH4f3j2fQbdQ0RP5xHALf+ABNf/lN7W0SuQyTOxlKr66XMWLQWUzaNhebVnZH0ybl8Dl8HL6p6fBf90+U+7dhoie3wOvcyXCsVuCv7yagS8freHlO5u8/qKi4Nej3p8HnyAmUt2uLayMSOehJV3idO7ktDw/gz9MPYm7yCPTrfREP/vHCrR80aYLi++5F8X33/j7oKxM9Bz0ZDIc7GZLf3Wb8edr3WPLuH9G98zV0CCqpfgAHPRkcaxkytI07InD4ZAdsWrkbTe+y1v0Am0Hvk3Gcg540h58tQ4Ra+ndHcNCTBrFzJ0It/bsjWN2QjnG4k+HV2b87ouagzzgB3/1pHPSkWaxlyG3Uu393BKsbcjF27kQ1NKp/d0TNQc83TJEC2LkT1dCo/t0RtXX0HPTkYhzu5Fac0r87goOeVMZahtySIv27I+xWN4m4+vAI3OwU5rp9kG6xcyeqheL9uyPY0VMDsHMnqoXi/bsjWN2QgjjcyW25rH93BAc9ORlrGXJ7qvXvjmB1QzWwcydykCb6d0dw0BMcH+6Kfs3erl270K1bN3Tu3BnLli1TcimiBqvs3/cc6oCd+4LV3s6d/ae6yZv/FH7+7F1cnjSWXyVId6TYcK+oqMDs2bOxa9cunDp1Chs3bsTp06eVWk6TTpw19vka6fx+799jcT63BQAg/YSGz88Jgz7jYIaLNut6Rj43Ryk23NPT09GpUyeEhYXBy8sLjz32GLZs2aLUcpr0o4GGnz1GO79eXS9jdMIpPPf3ONw0e2h7uNtq4KA/cuiICpt1DSOfm6MUu1omJycHISEhVfeDg4ORlpam1HJETjHhgdM4+b/tkPxfUbin9edqb6f+eNUN/Ydiw91kMjl0XEG2cTvCsusFPD8d+r/D/gcvrZ+JbiFN8Et3nZ9f03uAIQ/CI2EY2p49i3bfH0Pn/96EG61bw7N5M1xsGYSiwAC1d+l0187m4pfth9XehiIqxMErukQhhw4dkuHDh1fdf/311yU5ObnaMeHh4QKAN9544423etzCw8PrnMGKXQppsVjQtWtX7NmzB0FBQejXrx82btyIiIgIJZYjIiIbitUynp6eePfddzF8+HBUVFRg5syZHOxERC6i6puYiIhIGYq+iak2Rn6DU1JSEtq1a4eePXuqvRVFZGdnY9CgQejevTt69OiBd955R+0tOVVZWRliY2MRFRWFyMhILFy4UO0tOV1FRQWio6MxevRotbfidGFhYejVqxeio6PRr18/tbfjdAUFBRg3bhwiIiIQGRmJH374wf6BTn0V1UEWi0XCw8Pl3LlzYjabpXfv3nLq1Ck1tqKI/fv3S2ZmpvTo0UPtrSgiLy9Pjh49KiIiRUVF0qVLF0P9+YmIlJSUiIhVqy8gAAAECUlEQVRIeXm5xMbGSmpqqso7cq4VK1bI448/LqNHj1Z7K04XFhYmV65cUXsbipk6daqsWbNGRG79+1lQUGD3OFWSu9Hf4BQfHw8/Pz+1t6GYgIAAREVFAQB8fHwQERGB3NxclXflXN7e3gAAs9mMiooKtG7dWuUdOc+FCxewY8cOzJo1q87PJ9Ero55XYWEhUlNTkZSUBODWa5stW7a0e6wqw93eG5xycnLU2Ao1UlZWFo4ePYrY2Fi1t+JUVqsVUVFRaNeuHQYNGoTIyEi1t+Q08+bNw/Lly+HhoVorqyiTyYQhQ4YgJiYGH330kdrbcapz586hbdu2mDFjBu6991488cQTuHHjht1jVfnTdfQNTqRtxcXFGDduHFJSUuDj46P2dpzKw8MDx44dw4ULF7B//37s3btX7S05xbZt2+Dv74/o6GjDptsDBw7g6NGj2LlzJ9577z2kpqaqvSWnsVgsyMzMxNNPP43MzEy0aNECycnJdo9VZbi3b98e2dnZVfezs7MRHKzhT+Oj25SXl+ORRx7B5MmTMWbMGLW3o5iWLVti5MiRyMgwxgdRHTx4EFu3bkXHjh0xceJEfPvtt5g6dara23KqwMBAAEDbtm0xduxYpKenq7wj5wkODkZwcDD69u0LABg3bhwyM+1/TLUqwz0mJgY///wzsrKyYDab8c9//hMPPfSQGluhBhARzJw5E5GRkZg7d67a23G6y5cvo6CgAABQWlqK3bt3Izo6WuVdOcfrr7+O7OxsnDt3Dps2bUJiYiI++eQTtbflNDdu3EBRUREAoKSkBF9//bWhrloLCAhASEgIzp49CwD45ptv0L17d7vHqvI1e0Z/g9PEiROxb98+XLlyBSEhIViyZAlmzJih9rac5sCBA9iwYUPV5WYAsHTpUjzwwAMq78w58vLyMG3aNFitVlitVkyZMgWDBw9We1uKMFpFmp+fj7FjxwK4VWFMmjQJw4YNU3lXzrVq1SpMmjQJZrMZ4eHhWLdund3j+CYmIiIDMubL5UREbo7DnYjIgDjciYgMiMOdiMiAONyJiAyIw52IyIA43ImIDIjDnYjIgDjciWwcPnwYvXv3xs2bN1FSUoIePXrg1KlTam+LqN74DlWiGhYvXoyysjKUlpYiJCQEL7zwgtpbIqo3DneiGsrLyxETE4PmzZvj0KFDhvv8FXIPrGWIarh8+TJKSkpQXFyM0tJStbdD1CBM7kQ1PPTQQ3j88cfx66+/Ii8vD6tWrVJ7S0T1pspH/hJp1SeffIKmTZviscceg9VqxYABA7B3714kJCSovTWiemFyJyIyIHbuREQGxOFORGRAHO5ERAbE4U5EZEAc7kREBsThTkRkQBzuREQGxOFORGRA/x/200s9UbT+Ng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069287"/>
            <a:ext cx="4763585" cy="356951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3886200" cy="4525963"/>
              </a:xfrm>
            </p:spPr>
            <p:txBody>
              <a:bodyPr>
                <a:normAutofit fontScale="85000" lnSpcReduction="10000"/>
              </a:bodyPr>
              <a:lstStyle/>
              <a:p>
                <a:r>
                  <a:rPr lang="en-US" dirty="0" smtClean="0"/>
                  <a:t>Intuition</a:t>
                </a:r>
              </a:p>
              <a:p>
                <a:pPr lvl="1"/>
                <a:r>
                  <a:rPr lang="en-US" dirty="0" smtClean="0"/>
                  <a:t>A set is convex if for any two points in the set the line connecting those points is also in the set.</a:t>
                </a:r>
              </a:p>
              <a:p>
                <a:r>
                  <a:rPr lang="en-US" dirty="0" smtClean="0"/>
                  <a:t>Definition</a:t>
                </a:r>
              </a:p>
              <a:p>
                <a:pPr lvl="1"/>
                <a:r>
                  <a:rPr lang="en-US" dirty="0" smtClean="0"/>
                  <a:t>A set S is convex if given any </a:t>
                </a:r>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ea typeface="Cambria Math"/>
                      </a:rPr>
                      <m:t>∈</m:t>
                    </m:r>
                    <m:r>
                      <a:rPr lang="en-US" b="0" i="1" smtClean="0">
                        <a:latin typeface="Cambria Math"/>
                        <a:ea typeface="Cambria Math"/>
                      </a:rPr>
                      <m:t>𝑆</m:t>
                    </m:r>
                  </m:oMath>
                </a14:m>
                <a:r>
                  <a:rPr lang="en-US" dirty="0" smtClean="0"/>
                  <a:t> then the set </a:t>
                </a:r>
                <a14:m>
                  <m:oMath xmlns:m="http://schemas.openxmlformats.org/officeDocument/2006/math">
                    <m:r>
                      <a:rPr lang="en-US" b="0" i="1" smtClean="0">
                        <a:latin typeface="Cambria Math"/>
                      </a:rPr>
                      <m:t>{</m:t>
                    </m:r>
                    <m:r>
                      <a:rPr lang="en-US" b="0" i="1" smtClean="0">
                        <a:latin typeface="Cambria Math"/>
                        <a:ea typeface="Cambria Math"/>
                      </a:rPr>
                      <m:t>𝛼</m:t>
                    </m:r>
                    <m:r>
                      <a:rPr lang="en-US" b="0" i="1" smtClean="0">
                        <a:latin typeface="Cambria Math"/>
                        <a:ea typeface="Cambria Math"/>
                      </a:rPr>
                      <m:t>𝑥</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1−</m:t>
                        </m:r>
                        <m:r>
                          <a:rPr lang="en-US" b="0" i="1" smtClean="0">
                            <a:latin typeface="Cambria Math"/>
                            <a:ea typeface="Cambria Math"/>
                          </a:rPr>
                          <m:t>𝛼</m:t>
                        </m:r>
                      </m:e>
                    </m:d>
                    <m:r>
                      <a:rPr lang="en-US" b="0" i="1" smtClean="0">
                        <a:latin typeface="Cambria Math"/>
                        <a:ea typeface="Cambria Math"/>
                      </a:rPr>
                      <m:t>𝑦</m:t>
                    </m:r>
                    <m:r>
                      <a:rPr lang="en-US" b="0" i="1" smtClean="0">
                        <a:latin typeface="Cambria Math"/>
                        <a:ea typeface="Cambria Math"/>
                      </a:rPr>
                      <m:t>}</m:t>
                    </m:r>
                  </m:oMath>
                </a14:m>
                <a:r>
                  <a:rPr lang="en-US" dirty="0" smtClean="0"/>
                  <a:t> is contained in S for all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𝛼</m:t>
                    </m:r>
                    <m:r>
                      <a:rPr lang="en-US" b="0" i="1" smtClean="0">
                        <a:latin typeface="Cambria Math"/>
                        <a:ea typeface="Cambria Math"/>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3886200" cy="4525963"/>
              </a:xfrm>
              <a:blipFill rotWithShape="1">
                <a:blip r:embed="rId3"/>
                <a:stretch>
                  <a:fillRect l="-2508" t="-2022" r="-4075"/>
                </a:stretch>
              </a:blipFill>
            </p:spPr>
            <p:txBody>
              <a:bodyPr/>
              <a:lstStyle/>
              <a:p>
                <a:r>
                  <a:rPr lang="en-US">
                    <a:noFill/>
                  </a:rPr>
                  <a:t> </a:t>
                </a:r>
              </a:p>
            </p:txBody>
          </p:sp>
        </mc:Fallback>
      </mc:AlternateContent>
    </p:spTree>
    <p:extLst>
      <p:ext uri="{BB962C8B-B14F-4D97-AF65-F5344CB8AC3E}">
        <p14:creationId xmlns:p14="http://schemas.microsoft.com/office/powerpoint/2010/main" val="1241429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over Convex Sets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Convex Function (</a:t>
                </a:r>
                <a:r>
                  <a:rPr lang="en-US" b="1" i="1" dirty="0" smtClean="0"/>
                  <a:t>P&amp;S</a:t>
                </a:r>
                <a:r>
                  <a:rPr lang="en-US" dirty="0" smtClean="0"/>
                  <a:t>)</a:t>
                </a:r>
              </a:p>
              <a:p>
                <a:pPr lvl="1"/>
                <a:r>
                  <a:rPr lang="en-US" dirty="0" smtClean="0"/>
                  <a:t>A function</a:t>
                </a:r>
                <a:r>
                  <a:rPr lang="en-US" i="1" dirty="0" smtClean="0"/>
                  <a:t> f:</a:t>
                </a:r>
                <a14:m>
                  <m:oMath xmlns:m="http://schemas.openxmlformats.org/officeDocument/2006/math">
                    <m:r>
                      <a:rPr lang="en-US" b="0" i="1" smtClean="0">
                        <a:latin typeface="Cambria Math"/>
                        <a:ea typeface="Cambria Math"/>
                      </a:rPr>
                      <m:t>𝑆</m:t>
                    </m:r>
                    <m:r>
                      <a:rPr lang="en-US" b="0" i="1" smtClean="0">
                        <a:latin typeface="Cambria Math"/>
                        <a:ea typeface="Cambria Math"/>
                      </a:rPr>
                      <m:t>⊂</m:t>
                    </m:r>
                    <m:sSup>
                      <m:sSupPr>
                        <m:ctrlPr>
                          <a:rPr lang="en-US" i="1" smtClean="0">
                            <a:latin typeface="Cambria Math"/>
                            <a:ea typeface="Cambria Math"/>
                          </a:rPr>
                        </m:ctrlPr>
                      </m:sSupPr>
                      <m:e>
                        <m:r>
                          <a:rPr lang="en-US" i="1" smtClean="0">
                            <a:latin typeface="Cambria Math"/>
                            <a:ea typeface="Cambria Math"/>
                          </a:rPr>
                          <m:t>ℝ</m:t>
                        </m:r>
                      </m:e>
                      <m:sup>
                        <m:r>
                          <a:rPr lang="en-US" b="0" i="1" smtClean="0">
                            <a:latin typeface="Cambria Math"/>
                            <a:ea typeface="Cambria Math"/>
                          </a:rPr>
                          <m:t>𝑛</m:t>
                        </m:r>
                      </m:sup>
                    </m:sSup>
                    <m:r>
                      <a:rPr lang="en-US" i="1" smtClean="0">
                        <a:latin typeface="Cambria Math"/>
                        <a:ea typeface="Cambria Math"/>
                      </a:rPr>
                      <m:t>→</m:t>
                    </m:r>
                    <m:sSup>
                      <m:sSupPr>
                        <m:ctrlPr>
                          <a:rPr lang="en-US" i="1" smtClean="0">
                            <a:latin typeface="Cambria Math"/>
                            <a:ea typeface="Cambria Math"/>
                          </a:rPr>
                        </m:ctrlPr>
                      </m:sSupPr>
                      <m:e>
                        <m:r>
                          <a:rPr lang="en-US" i="1" smtClean="0">
                            <a:latin typeface="Cambria Math"/>
                            <a:ea typeface="Cambria Math"/>
                          </a:rPr>
                          <m:t>ℝ</m:t>
                        </m:r>
                      </m:e>
                      <m:sup>
                        <m:r>
                          <a:rPr lang="en-US" b="0" i="1" smtClean="0">
                            <a:latin typeface="Cambria Math"/>
                            <a:ea typeface="Cambria Math"/>
                          </a:rPr>
                          <m:t>1</m:t>
                        </m:r>
                      </m:sup>
                    </m:sSup>
                  </m:oMath>
                </a14:m>
                <a:r>
                  <a:rPr lang="en-US" dirty="0" smtClean="0"/>
                  <a:t>is called convex if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ea typeface="Cambria Math"/>
                          </a:rPr>
                          <m:t>𝜆</m:t>
                        </m:r>
                        <m:r>
                          <a:rPr lang="en-US" b="0" i="1" smtClean="0">
                            <a:latin typeface="Cambria Math"/>
                            <a:ea typeface="Cambria Math"/>
                          </a:rPr>
                          <m:t>𝑥</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1−</m:t>
                            </m:r>
                            <m:r>
                              <a:rPr lang="en-US" b="0" i="1" smtClean="0">
                                <a:latin typeface="Cambria Math"/>
                                <a:ea typeface="Cambria Math"/>
                              </a:rPr>
                              <m:t>𝜆</m:t>
                            </m:r>
                          </m:e>
                        </m:d>
                        <m:r>
                          <a:rPr lang="en-US" b="0" i="1" smtClean="0">
                            <a:latin typeface="Cambria Math"/>
                            <a:ea typeface="Cambria Math"/>
                          </a:rPr>
                          <m:t>𝑦</m:t>
                        </m:r>
                      </m:e>
                    </m:d>
                    <m:r>
                      <a:rPr lang="en-US" b="0" i="1" smtClean="0">
                        <a:latin typeface="Cambria Math"/>
                        <a:ea typeface="Cambria Math"/>
                      </a:rPr>
                      <m:t>≤</m:t>
                    </m:r>
                    <m:r>
                      <a:rPr lang="en-US" b="0" i="1" smtClean="0">
                        <a:latin typeface="Cambria Math"/>
                        <a:ea typeface="Cambria Math"/>
                      </a:rPr>
                      <m:t>𝜆</m:t>
                    </m:r>
                    <m:r>
                      <a:rPr lang="en-US" b="0" i="1" smtClean="0">
                        <a:latin typeface="Cambria Math"/>
                        <a:ea typeface="Cambria Math"/>
                      </a:rPr>
                      <m:t>𝑓</m:t>
                    </m:r>
                    <m:d>
                      <m:dPr>
                        <m:ctrlPr>
                          <a:rPr lang="en-US" b="0" i="1" smtClean="0">
                            <a:latin typeface="Cambria Math"/>
                            <a:ea typeface="Cambria Math"/>
                          </a:rPr>
                        </m:ctrlPr>
                      </m:dPr>
                      <m:e>
                        <m:r>
                          <a:rPr lang="en-US" b="0" i="1" smtClean="0">
                            <a:latin typeface="Cambria Math"/>
                            <a:ea typeface="Cambria Math"/>
                          </a:rPr>
                          <m:t>𝑥</m:t>
                        </m:r>
                      </m:e>
                    </m:d>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1−</m:t>
                        </m:r>
                        <m:r>
                          <a:rPr lang="en-US" b="0" i="1" smtClean="0">
                            <a:latin typeface="Cambria Math"/>
                            <a:ea typeface="Cambria Math"/>
                          </a:rPr>
                          <m:t>𝜆</m:t>
                        </m:r>
                      </m:e>
                    </m:d>
                    <m:r>
                      <a:rPr lang="en-US" b="0" i="1" smtClean="0">
                        <a:latin typeface="Cambria Math"/>
                        <a:ea typeface="Cambria Math"/>
                      </a:rPr>
                      <m:t>𝑓</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oMath>
                </a14:m>
                <a:r>
                  <a:rPr lang="en-US" dirty="0" smtClean="0"/>
                  <a:t> for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𝜆</m:t>
                    </m:r>
                    <m:r>
                      <a:rPr lang="en-US" b="0" i="1" smtClean="0">
                        <a:latin typeface="Cambria Math"/>
                        <a:ea typeface="Cambria Math"/>
                      </a:rPr>
                      <m:t>≤1</m:t>
                    </m:r>
                  </m:oMath>
                </a14:m>
                <a:r>
                  <a:rPr lang="en-US" dirty="0" smtClean="0"/>
                  <a:t>,  S a convex set, and </a:t>
                </a:r>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ea typeface="Cambria Math"/>
                      </a:rPr>
                      <m:t>∈</m:t>
                    </m:r>
                    <m:r>
                      <a:rPr lang="en-US" b="0" i="1" smtClean="0">
                        <a:latin typeface="Cambria Math"/>
                        <a:ea typeface="Cambria Math"/>
                      </a:rPr>
                      <m:t>𝑆</m:t>
                    </m:r>
                  </m:oMath>
                </a14:m>
                <a:r>
                  <a:rPr lang="en-US" dirty="0" smtClean="0"/>
                  <a:t>. </a:t>
                </a:r>
              </a:p>
              <a:p>
                <a:r>
                  <a:rPr lang="en-US" dirty="0" smtClean="0"/>
                  <a:t>Theorem (1.2 of </a:t>
                </a:r>
                <a:r>
                  <a:rPr lang="en-US" b="1" i="1" dirty="0" smtClean="0"/>
                  <a:t>P&amp;S</a:t>
                </a:r>
                <a:r>
                  <a:rPr lang="en-US" dirty="0" smtClean="0"/>
                  <a:t>)</a:t>
                </a:r>
              </a:p>
              <a:p>
                <a:pPr lvl="1"/>
                <a:r>
                  <a:rPr lang="en-US" dirty="0" smtClean="0"/>
                  <a:t>If </a:t>
                </a:r>
                <a:r>
                  <a:rPr lang="en-US" i="1" dirty="0" smtClean="0"/>
                  <a:t>f</a:t>
                </a:r>
                <a:r>
                  <a:rPr lang="en-US" dirty="0" smtClean="0"/>
                  <a:t> is a convex function and the feasible set, </a:t>
                </a:r>
                <a:r>
                  <a:rPr lang="en-US" i="1" dirty="0" smtClean="0"/>
                  <a:t>F</a:t>
                </a:r>
                <a:r>
                  <a:rPr lang="en-US" dirty="0" smtClean="0"/>
                  <a:t>, is convex then the minimization problem of </a:t>
                </a:r>
                <a:r>
                  <a:rPr lang="en-US" i="1" dirty="0" smtClean="0"/>
                  <a:t>f</a:t>
                </a:r>
                <a:r>
                  <a:rPr lang="en-US" dirty="0" smtClean="0"/>
                  <a:t> over </a:t>
                </a:r>
                <a:r>
                  <a:rPr lang="en-US" i="1" dirty="0" smtClean="0"/>
                  <a:t>F</a:t>
                </a:r>
                <a:r>
                  <a:rPr lang="en-US" dirty="0" smtClean="0"/>
                  <a:t> has the property that every local minimum on a Euclidean neighborhood is also a </a:t>
                </a:r>
                <a:r>
                  <a:rPr lang="en-US" b="1" dirty="0" smtClean="0"/>
                  <a:t>global</a:t>
                </a:r>
                <a:r>
                  <a:rPr lang="en-US" dirty="0" smtClean="0"/>
                  <a:t> minimum.</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889"/>
                </a:stretch>
              </a:blipFill>
            </p:spPr>
            <p:txBody>
              <a:bodyPr/>
              <a:lstStyle/>
              <a:p>
                <a:r>
                  <a:rPr lang="en-US">
                    <a:noFill/>
                  </a:rPr>
                  <a:t> </a:t>
                </a:r>
              </a:p>
            </p:txBody>
          </p:sp>
        </mc:Fallback>
      </mc:AlternateContent>
    </p:spTree>
    <p:extLst>
      <p:ext uri="{BB962C8B-B14F-4D97-AF65-F5344CB8AC3E}">
        <p14:creationId xmlns:p14="http://schemas.microsoft.com/office/powerpoint/2010/main" val="40068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11619</TotalTime>
  <Words>2630</Words>
  <Application>Microsoft Office PowerPoint</Application>
  <PresentationFormat>On-screen Show (4:3)</PresentationFormat>
  <Paragraphs>260</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LPs and MIPs background and solution approaches</vt:lpstr>
      <vt:lpstr>Outline</vt:lpstr>
      <vt:lpstr>LP and MIP References</vt:lpstr>
      <vt:lpstr>General Linear Program I</vt:lpstr>
      <vt:lpstr>General Linear Program II</vt:lpstr>
      <vt:lpstr>Other Forms</vt:lpstr>
      <vt:lpstr>LP Form conversion</vt:lpstr>
      <vt:lpstr>Convex Sets</vt:lpstr>
      <vt:lpstr>Optimizing over Convex Sets</vt:lpstr>
      <vt:lpstr>Convex Sets II</vt:lpstr>
      <vt:lpstr>Extreme Points</vt:lpstr>
      <vt:lpstr>How to find vertices of Polytope</vt:lpstr>
      <vt:lpstr>Example</vt:lpstr>
      <vt:lpstr>Example (cont.)</vt:lpstr>
      <vt:lpstr>Example (cont.)</vt:lpstr>
      <vt:lpstr>Number of Potential Polytope Vertices</vt:lpstr>
      <vt:lpstr>Simplex Method</vt:lpstr>
      <vt:lpstr>Linear programming (LP) I</vt:lpstr>
      <vt:lpstr>Linear programming (LP) II</vt:lpstr>
      <vt:lpstr>Theoretical Issues</vt:lpstr>
      <vt:lpstr>Mixed Integer Programming (MIP)</vt:lpstr>
      <vt:lpstr>Branch and Bound</vt:lpstr>
      <vt:lpstr>Example Problem</vt:lpstr>
      <vt:lpstr>Relaxed LP and MIP: Feasibility</vt:lpstr>
      <vt:lpstr>Relaxed LP and MIP: Optimality</vt:lpstr>
      <vt:lpstr>Relaxed LP and MIP: Optimality II</vt:lpstr>
      <vt:lpstr>B&amp;B Example Part 1</vt:lpstr>
      <vt:lpstr>B&amp;B Example Part 2</vt:lpstr>
      <vt:lpstr>B&amp;B Example Part 3</vt:lpstr>
      <vt:lpstr>B&amp;B Example Part 4</vt:lpstr>
      <vt:lpstr>B&amp;B Example Part 5</vt:lpstr>
      <vt:lpstr>Understanding B&amp;B Solver Behavior</vt:lpstr>
      <vt:lpstr>Understanding B&amp;B Solver Behavior</vt:lpstr>
      <vt:lpstr>Websites and Such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Dr. Greg M. Bernstein</dc:creator>
  <cp:lastModifiedBy>Dr. Greg M. Bernstein</cp:lastModifiedBy>
  <cp:revision>144</cp:revision>
  <dcterms:created xsi:type="dcterms:W3CDTF">2014-02-19T18:15:36Z</dcterms:created>
  <dcterms:modified xsi:type="dcterms:W3CDTF">2014-06-13T18:27:47Z</dcterms:modified>
</cp:coreProperties>
</file>