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81" r:id="rId24"/>
    <p:sldId id="280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D3E"/>
    <a:srgbClr val="36D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B5AB-0469-4F32-A8EE-02221D2C068B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7550-DF3D-480E-A270-94776B59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7550-DF3D-480E-A270-94776B59B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4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4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rotto-networking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nk_aggrega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96" y="0"/>
            <a:ext cx="9125803" cy="6858000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897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Network Dimensioning Problems: Where to put the capacity and how much…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Dr. Greg </a:t>
            </a:r>
            <a:r>
              <a:rPr lang="en-US" b="1" i="1" dirty="0" smtClean="0">
                <a:solidFill>
                  <a:srgbClr val="0070C0"/>
                </a:solidFill>
              </a:rPr>
              <a:t>Bernstein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Grotto Networking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6687" y="6084332"/>
            <a:ext cx="295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www.grotto-networking.com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0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Dimensioning Problem:</a:t>
            </a:r>
            <a:br>
              <a:rPr lang="en-US" dirty="0" smtClean="0"/>
            </a:br>
            <a:r>
              <a:rPr lang="en-US" dirty="0" smtClean="0"/>
              <a:t>Node-Link 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Givens</a:t>
                </a:r>
              </a:p>
              <a:p>
                <a:pPr lvl="1"/>
                <a:r>
                  <a:rPr lang="en-US" dirty="0" smtClean="0"/>
                  <a:t>Network Topology (connectivity)</a:t>
                </a:r>
              </a:p>
              <a:p>
                <a:pPr lvl="2"/>
                <a:r>
                  <a:rPr lang="en-US" dirty="0" smtClean="0"/>
                  <a:t>Nodes, Links</a:t>
                </a:r>
              </a:p>
              <a:p>
                <a:pPr lvl="2"/>
                <a:r>
                  <a:rPr lang="en-US" dirty="0" smtClean="0"/>
                  <a:t>Link costs,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but not capacities</a:t>
                </a:r>
              </a:p>
              <a:p>
                <a:pPr lvl="1"/>
                <a:r>
                  <a:rPr lang="en-US" dirty="0" smtClean="0"/>
                  <a:t>Demands and their volumes</a:t>
                </a:r>
              </a:p>
              <a:p>
                <a:r>
                  <a:rPr lang="en-US" dirty="0" smtClean="0"/>
                  <a:t>Unknowns</a:t>
                </a:r>
              </a:p>
              <a:p>
                <a:pPr lvl="1"/>
                <a:r>
                  <a:rPr lang="en-US" dirty="0" smtClean="0"/>
                  <a:t>link flows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𝑒𝑑</m:t>
                        </m:r>
                      </m:sub>
                    </m:sSub>
                  </m:oMath>
                </a14:m>
                <a:r>
                  <a:rPr lang="en-US" dirty="0" smtClean="0"/>
                  <a:t> (we’ll have a variable per link and </a:t>
                </a:r>
                <a:r>
                  <a:rPr lang="en-US" smtClean="0"/>
                  <a:t>per </a:t>
                </a:r>
                <a:r>
                  <a:rPr lang="en-US" smtClean="0"/>
                  <a:t>demand)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Link capacities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(we’ll have a variable per link)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26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 &amp; Link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Link Costs and Link Capacities (unknowns)</a:t>
                </a:r>
              </a:p>
              <a:p>
                <a:pPr lvl="1"/>
                <a:r>
                  <a:rPr lang="en-US" dirty="0" smtClean="0"/>
                  <a:t>Want to minimize overall network cost, which we’ll take as the link capacity times the link cost.</a:t>
                </a:r>
              </a:p>
              <a:p>
                <a:pPr lvl="1"/>
                <a:r>
                  <a:rPr lang="en-US" dirty="0" smtClean="0"/>
                  <a:t>Minimize: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Link Constraints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𝑒𝑑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36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 Conservation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flow overall all demand paths for a particular demand must equal the demand volume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𝑒𝑑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𝑒𝑑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𝑒𝑣</m:t>
                        </m:r>
                      </m:sub>
                    </m:sSub>
                  </m:oMath>
                </a14:m>
                <a:r>
                  <a:rPr lang="en-US" dirty="0"/>
                  <a:t> = 1 if link e originates at node v, 0 otherwise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𝑒𝑣</m:t>
                        </m:r>
                      </m:sub>
                    </m:sSub>
                  </m:oMath>
                </a14:m>
                <a:r>
                  <a:rPr lang="en-US" dirty="0"/>
                  <a:t> = 1 if link e terminates at node v, 0 otherwise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8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Dimensioning Node-Link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1"/>
            <a:r>
              <a:rPr lang="en-US" dirty="0" smtClean="0"/>
              <a:t>7 nodes, 18 (directed) links, 5 demands (directed)</a:t>
            </a:r>
          </a:p>
          <a:p>
            <a:pPr lvl="1"/>
            <a:r>
              <a:rPr lang="en-US" dirty="0" smtClean="0"/>
              <a:t>90 link-demand variables</a:t>
            </a:r>
          </a:p>
          <a:p>
            <a:pPr lvl="1"/>
            <a:r>
              <a:rPr lang="en-US" dirty="0" smtClean="0"/>
              <a:t>See file: </a:t>
            </a:r>
            <a:r>
              <a:rPr lang="en-US" dirty="0" err="1" smtClean="0"/>
              <a:t>basicDimNodeLinkEx.lpt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36" y="2647950"/>
            <a:ext cx="487706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6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Dimensioning Node-Link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4191000" cy="50292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Organized by demands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xLN0_N1_DN0_N2 </a:t>
            </a:r>
            <a:r>
              <a:rPr lang="pt-BR" dirty="0">
                <a:solidFill>
                  <a:srgbClr val="C00000"/>
                </a:solidFill>
              </a:rPr>
              <a:t>= 16.0</a:t>
            </a:r>
          </a:p>
          <a:p>
            <a:pPr lvl="1"/>
            <a:r>
              <a:rPr lang="pt-BR" dirty="0">
                <a:solidFill>
                  <a:srgbClr val="C00000"/>
                </a:solidFill>
              </a:rPr>
              <a:t>xLN1_N2_DN0_N2 = 16.0</a:t>
            </a:r>
          </a:p>
          <a:p>
            <a:pPr lvl="1"/>
            <a:r>
              <a:rPr lang="pt-BR" dirty="0" smtClean="0">
                <a:solidFill>
                  <a:srgbClr val="00B050"/>
                </a:solidFill>
              </a:rPr>
              <a:t>xLN1_N0_DN1_N6 </a:t>
            </a:r>
            <a:r>
              <a:rPr lang="pt-BR" dirty="0">
                <a:solidFill>
                  <a:srgbClr val="00B050"/>
                </a:solidFill>
              </a:rPr>
              <a:t>= 25.0</a:t>
            </a:r>
          </a:p>
          <a:p>
            <a:pPr lvl="1"/>
            <a:r>
              <a:rPr lang="pt-BR" dirty="0">
                <a:solidFill>
                  <a:srgbClr val="00B050"/>
                </a:solidFill>
              </a:rPr>
              <a:t>xLN0_N6_DN1_N6 = 25.0</a:t>
            </a:r>
          </a:p>
          <a:p>
            <a:pPr lvl="1"/>
            <a:r>
              <a:rPr lang="pt-BR" dirty="0" smtClean="0">
                <a:solidFill>
                  <a:schemeClr val="accent1"/>
                </a:solidFill>
              </a:rPr>
              <a:t>xLN0_N6_DN0_N3 </a:t>
            </a:r>
            <a:r>
              <a:rPr lang="pt-BR" dirty="0">
                <a:solidFill>
                  <a:schemeClr val="accent1"/>
                </a:solidFill>
              </a:rPr>
              <a:t>= 25.0</a:t>
            </a:r>
          </a:p>
          <a:p>
            <a:pPr lvl="1"/>
            <a:r>
              <a:rPr lang="pt-BR" dirty="0">
                <a:solidFill>
                  <a:schemeClr val="accent1"/>
                </a:solidFill>
              </a:rPr>
              <a:t>xLN6_N3_DN0_N3 = 25.0</a:t>
            </a:r>
          </a:p>
          <a:p>
            <a:pPr lvl="1"/>
            <a:r>
              <a:rPr lang="pt-BR" dirty="0" smtClean="0">
                <a:solidFill>
                  <a:srgbClr val="FFC000"/>
                </a:solidFill>
              </a:rPr>
              <a:t>xLN2_N3_DN2_N3 </a:t>
            </a:r>
            <a:r>
              <a:rPr lang="pt-BR" dirty="0">
                <a:solidFill>
                  <a:srgbClr val="FFC000"/>
                </a:solidFill>
              </a:rPr>
              <a:t>= 29.0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xLN3_N4_DN3_N5 </a:t>
            </a:r>
            <a:r>
              <a:rPr lang="pt-BR" dirty="0">
                <a:solidFill>
                  <a:srgbClr val="002060"/>
                </a:solidFill>
              </a:rPr>
              <a:t>= 31.0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xLN4_N5_DN3_N5 </a:t>
            </a:r>
            <a:r>
              <a:rPr lang="pt-BR" dirty="0">
                <a:solidFill>
                  <a:srgbClr val="002060"/>
                </a:solidFill>
              </a:rPr>
              <a:t>= 31.0</a:t>
            </a:r>
          </a:p>
          <a:p>
            <a:r>
              <a:rPr lang="en-US" dirty="0" smtClean="0"/>
              <a:t>Do you see a pattern?</a:t>
            </a:r>
          </a:p>
          <a:p>
            <a:pPr lvl="1"/>
            <a:r>
              <a:rPr lang="en-US" dirty="0" smtClean="0"/>
              <a:t>Is there a simple rule that we could have used rather than solving all these equations?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24001"/>
            <a:ext cx="3429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Solution</a:t>
            </a:r>
          </a:p>
          <a:p>
            <a:pPr lvl="1"/>
            <a:r>
              <a:rPr lang="pt-BR" dirty="0" smtClean="0"/>
              <a:t>y_N0_N1 </a:t>
            </a:r>
            <a:r>
              <a:rPr lang="pt-BR" dirty="0"/>
              <a:t>= 16.0</a:t>
            </a:r>
          </a:p>
          <a:p>
            <a:pPr lvl="1"/>
            <a:r>
              <a:rPr lang="pt-BR" dirty="0" smtClean="0"/>
              <a:t>y_N0_N6 </a:t>
            </a:r>
            <a:r>
              <a:rPr lang="pt-BR" dirty="0"/>
              <a:t>= 50.0</a:t>
            </a:r>
          </a:p>
          <a:p>
            <a:pPr lvl="1"/>
            <a:r>
              <a:rPr lang="pt-BR" dirty="0"/>
              <a:t>y_N1_N0 = 25.0</a:t>
            </a:r>
          </a:p>
          <a:p>
            <a:pPr lvl="1"/>
            <a:r>
              <a:rPr lang="pt-BR" dirty="0"/>
              <a:t>y_N1_N2 = </a:t>
            </a:r>
            <a:r>
              <a:rPr lang="pt-BR" dirty="0" smtClean="0"/>
              <a:t>16.0</a:t>
            </a:r>
            <a:endParaRPr lang="pt-BR" dirty="0"/>
          </a:p>
          <a:p>
            <a:pPr lvl="1"/>
            <a:r>
              <a:rPr lang="pt-BR" dirty="0"/>
              <a:t>y_N2_N3 = </a:t>
            </a:r>
            <a:r>
              <a:rPr lang="pt-BR" dirty="0" smtClean="0"/>
              <a:t>29.0</a:t>
            </a:r>
            <a:endParaRPr lang="pt-BR" dirty="0"/>
          </a:p>
          <a:p>
            <a:pPr lvl="1"/>
            <a:r>
              <a:rPr lang="pt-BR" dirty="0"/>
              <a:t>y_N3_N4 = 31.0</a:t>
            </a:r>
          </a:p>
          <a:p>
            <a:pPr lvl="1"/>
            <a:r>
              <a:rPr lang="pt-BR" dirty="0" smtClean="0"/>
              <a:t>y_N4_N5 </a:t>
            </a:r>
            <a:r>
              <a:rPr lang="pt-BR" dirty="0"/>
              <a:t>= 31.0</a:t>
            </a:r>
          </a:p>
          <a:p>
            <a:pPr lvl="1"/>
            <a:r>
              <a:rPr lang="pt-BR" dirty="0" smtClean="0"/>
              <a:t>y_N6_N3 </a:t>
            </a:r>
            <a:r>
              <a:rPr lang="pt-BR" dirty="0"/>
              <a:t>= </a:t>
            </a:r>
            <a:r>
              <a:rPr lang="pt-BR" dirty="0" smtClean="0"/>
              <a:t>25.0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249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(Linear &amp; Continuous) Dimensioning Problem</a:t>
            </a:r>
          </a:p>
          <a:p>
            <a:pPr lvl="1"/>
            <a:r>
              <a:rPr lang="en-US" dirty="0" smtClean="0"/>
              <a:t>Shortest Path Allocation Rule</a:t>
            </a:r>
          </a:p>
          <a:p>
            <a:pPr lvl="1"/>
            <a:r>
              <a:rPr lang="en-US" dirty="0" smtClean="0"/>
              <a:t>In the link-path formulation allocate all flow to the shortest path for a particular demand, use these to come up with the link capacities.</a:t>
            </a:r>
          </a:p>
          <a:p>
            <a:pPr lvl="1"/>
            <a:r>
              <a:rPr lang="en-US" dirty="0" smtClean="0"/>
              <a:t>In the node-link formulation allocate link flow for a demand based on the network’s shortest path between the nodes of the demand pair.</a:t>
            </a:r>
          </a:p>
          <a:p>
            <a:pPr lvl="1"/>
            <a:r>
              <a:rPr lang="en-US" dirty="0" smtClean="0"/>
              <a:t>No LP Solution is necessary.</a:t>
            </a:r>
          </a:p>
          <a:p>
            <a:pPr lvl="1"/>
            <a:r>
              <a:rPr lang="en-US" dirty="0" smtClean="0"/>
              <a:t>How do we get the paths?  See Shortest Path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6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Links come in fixed sizes! You can’t get a 2.3Gbps Ethernet link :-&lt;</a:t>
            </a:r>
          </a:p>
          <a:p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10Mbps, 100Mbps, 1Gbps, 10Gbps, 100Gbps</a:t>
            </a:r>
          </a:p>
          <a:p>
            <a:r>
              <a:rPr lang="en-US" dirty="0" smtClean="0"/>
              <a:t>SONET (Synchronous Optical </a:t>
            </a:r>
            <a:r>
              <a:rPr lang="en-US" dirty="0" err="1" smtClean="0"/>
              <a:t>NETwork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STS-1 (50Mbps), STS-3 (155Mbps), STS-12 (622Mbps), STS-48 (2.5Gbps), STS-192 (10Gbps), STS-768 (40Gbps)</a:t>
            </a:r>
          </a:p>
          <a:p>
            <a:pPr lvl="1"/>
            <a:r>
              <a:rPr lang="en-US" dirty="0" smtClean="0"/>
              <a:t>OC-3, OC-12, OC-48, OC-192, OC-768 (OC = optical carrier)</a:t>
            </a:r>
          </a:p>
          <a:p>
            <a:r>
              <a:rPr lang="en-US" dirty="0" smtClean="0"/>
              <a:t>SDH (Synchronous Digital Hierarchy)</a:t>
            </a:r>
          </a:p>
          <a:p>
            <a:pPr lvl="1"/>
            <a:r>
              <a:rPr lang="en-US" dirty="0" smtClean="0"/>
              <a:t>STM-1, STM-4, STM-16, STM-64, STM-256</a:t>
            </a:r>
          </a:p>
          <a:p>
            <a:r>
              <a:rPr lang="en-US" dirty="0" smtClean="0"/>
              <a:t>G.709 (Optical Transport Network)</a:t>
            </a:r>
          </a:p>
          <a:p>
            <a:pPr lvl="1"/>
            <a:r>
              <a:rPr lang="en-US" dirty="0" smtClean="0"/>
              <a:t>OTU1 (2.5Gbps), OTU2 (10Gbps), OTU3(40Gbps), OTU4(100Gbps)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6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 Notion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en.wikipedia.org/wiki/Link_aggregation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Link Aggregation Groups (single hop)</a:t>
            </a:r>
          </a:p>
          <a:p>
            <a:pPr lvl="1"/>
            <a:r>
              <a:rPr lang="en-US" dirty="0" smtClean="0"/>
              <a:t>IEEE standard 802.1AX-2008</a:t>
            </a:r>
          </a:p>
          <a:p>
            <a:pPr lvl="2"/>
            <a:r>
              <a:rPr lang="en-US" dirty="0" smtClean="0"/>
              <a:t>Read sections 1, 5.1.2, 5.1.3, 5.2.1</a:t>
            </a:r>
          </a:p>
          <a:p>
            <a:r>
              <a:rPr lang="en-US" dirty="0" smtClean="0"/>
              <a:t>Virtual Concatenation (SONET, SDH, G.709)</a:t>
            </a:r>
          </a:p>
          <a:p>
            <a:pPr lvl="1"/>
            <a:r>
              <a:rPr lang="en-US" dirty="0" smtClean="0"/>
              <a:t>Included in G.707 and G.709, Link Capacity Adjustment Scheme (LCAS) in G.7042</a:t>
            </a:r>
            <a:endParaRPr lang="en-US" dirty="0"/>
          </a:p>
          <a:p>
            <a:pPr lvl="1"/>
            <a:r>
              <a:rPr lang="en-US" dirty="0"/>
              <a:t>G. Bernstein, D. </a:t>
            </a:r>
            <a:r>
              <a:rPr lang="en-US" dirty="0" err="1"/>
              <a:t>Caviglia</a:t>
            </a:r>
            <a:r>
              <a:rPr lang="en-US" dirty="0"/>
              <a:t>, R. </a:t>
            </a:r>
            <a:r>
              <a:rPr lang="en-US" dirty="0" err="1"/>
              <a:t>Rabbat</a:t>
            </a:r>
            <a:r>
              <a:rPr lang="en-US" dirty="0"/>
              <a:t>, and H. Van </a:t>
            </a:r>
            <a:r>
              <a:rPr lang="en-US" dirty="0" err="1"/>
              <a:t>Helvoort</a:t>
            </a:r>
            <a:r>
              <a:rPr lang="en-US" dirty="0"/>
              <a:t>, “VCAT-LCAS in a clamshell,” </a:t>
            </a:r>
            <a:r>
              <a:rPr lang="en-US" i="1" dirty="0"/>
              <a:t>IEEE Communications Magazine</a:t>
            </a:r>
            <a:r>
              <a:rPr lang="en-US" dirty="0"/>
              <a:t>, vol. 44, no. 5, pp. 34–36, May 2006.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3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SONET/SDH</a:t>
            </a:r>
          </a:p>
          <a:p>
            <a:pPr lvl="1"/>
            <a:r>
              <a:rPr lang="en-US" dirty="0" smtClean="0"/>
              <a:t>Basic frame structure: 9 rows x 90 columns, repeating every 125uS</a:t>
            </a:r>
          </a:p>
          <a:p>
            <a:pPr lvl="1"/>
            <a:r>
              <a:rPr lang="en-US" dirty="0" smtClean="0"/>
              <a:t>Two levels of TDM multiplexing</a:t>
            </a:r>
          </a:p>
          <a:p>
            <a:pPr lvl="1"/>
            <a:r>
              <a:rPr lang="en-US" dirty="0" smtClean="0"/>
              <a:t>SONET/SDH very similar except for terminology</a:t>
            </a:r>
          </a:p>
          <a:p>
            <a:r>
              <a:rPr lang="en-US" dirty="0" smtClean="0"/>
              <a:t>G.709</a:t>
            </a:r>
          </a:p>
          <a:p>
            <a:pPr lvl="1"/>
            <a:r>
              <a:rPr lang="en-US" dirty="0" smtClean="0"/>
              <a:t>One level of optical multiplexing, one level of TDM multiplexing</a:t>
            </a:r>
          </a:p>
          <a:p>
            <a:pPr lvl="1"/>
            <a:r>
              <a:rPr lang="en-US" dirty="0" smtClean="0"/>
              <a:t>Basic frame structure 4 rows x 4080 columns (frame rates vary)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1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STS-1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Rate = 90 bytes x 9 rows x 64kbps = 51.84Mbps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8811"/>
            <a:ext cx="7543800" cy="493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31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Basic Dimensioning Problem</a:t>
            </a:r>
          </a:p>
          <a:p>
            <a:pPr lvl="1"/>
            <a:r>
              <a:rPr lang="en-US" dirty="0" smtClean="0"/>
              <a:t>From constraints to variables</a:t>
            </a:r>
          </a:p>
          <a:p>
            <a:pPr lvl="1"/>
            <a:r>
              <a:rPr lang="en-US" dirty="0" smtClean="0"/>
              <a:t>Link Path Formulation</a:t>
            </a:r>
          </a:p>
          <a:p>
            <a:pPr lvl="1"/>
            <a:r>
              <a:rPr lang="en-US" dirty="0" smtClean="0"/>
              <a:t>Node Link Formulation</a:t>
            </a:r>
          </a:p>
          <a:p>
            <a:pPr lvl="1"/>
            <a:r>
              <a:rPr lang="en-US" dirty="0" smtClean="0"/>
              <a:t>Comments</a:t>
            </a:r>
          </a:p>
          <a:p>
            <a:r>
              <a:rPr lang="en-US" dirty="0" smtClean="0"/>
              <a:t>Shortest Paths (separate slide deck)</a:t>
            </a:r>
          </a:p>
          <a:p>
            <a:r>
              <a:rPr lang="en-US" dirty="0" smtClean="0"/>
              <a:t>Technology Realities and examples</a:t>
            </a:r>
          </a:p>
          <a:p>
            <a:pPr lvl="1"/>
            <a:r>
              <a:rPr lang="en-US" dirty="0" smtClean="0"/>
              <a:t>Ethernet LAGs, SONET/SDH, G.709</a:t>
            </a:r>
          </a:p>
          <a:p>
            <a:r>
              <a:rPr lang="en-US" dirty="0" smtClean="0"/>
              <a:t>Modular Links</a:t>
            </a:r>
          </a:p>
          <a:p>
            <a:pPr lvl="1"/>
            <a:r>
              <a:rPr lang="en-US" dirty="0" smtClean="0"/>
              <a:t>Shortest Path allocation rule doesn’t apply</a:t>
            </a:r>
          </a:p>
          <a:p>
            <a:pPr lvl="1"/>
            <a:r>
              <a:rPr lang="en-US" dirty="0" smtClean="0"/>
              <a:t>Theoretical difficulty of MIPs</a:t>
            </a:r>
          </a:p>
        </p:txBody>
      </p:sp>
    </p:spTree>
    <p:extLst>
      <p:ext uri="{BB962C8B-B14F-4D97-AF65-F5344CB8AC3E}">
        <p14:creationId xmlns:p14="http://schemas.microsoft.com/office/powerpoint/2010/main" val="2030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SONET/SDH Equivalence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486104"/>
              </p:ext>
            </p:extLst>
          </p:nvPr>
        </p:nvGraphicFramePr>
        <p:xfrm>
          <a:off x="1600200" y="1447807"/>
          <a:ext cx="6324600" cy="5029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1574"/>
                <a:gridCol w="3393026"/>
              </a:tblGrid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SONET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SDH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Synchronous Transport Signal 3N (STS-3N)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Synchronous Transport Module N (STM-N)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SONET Section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Regenerator Section (RS)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SONET Line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Multiplex Section (MS)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STS Group (not really a SONET term)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Administrative Unit Group (AUG)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STS Channel (not really a SONET term)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Administrative Unit 3 (AU-3)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STS-3c Channel (not really a SONET term)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Administrative Unit 4 (AU-4)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92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STS-1 Path (i.e., STS SPE but without the fixed stuff in columns)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Virtual Container 3 (VC-3)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STS-3c Path (i.e., STS-3c SPE)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Virtual Container 4 (VC-4)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SONET equivalent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Tributary Unit Group 3 (TUG-3)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SONET equivalent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Tributary Unit 3 (TU-3)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 Group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Tributary Unit Group 2 (TUG-2)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VT-1.5 Channel (not really a SOET term)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Tributary Unit 11 (TU-11)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VT-2 Channel (not really a SONET term)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Tributary Unit 12 (TU-12)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VT-3 Channel (not really a SONET term)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SDH equivalent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VT-6 Channel (not really a SONET term)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Tributary Unit 2 (TU-2)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VT-1.5 Path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Virtual Container 11 (VC-11)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VT-2 Path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Virtual Container 12 (VC-12)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VT-3 Path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SDH equivalent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VT-6 Path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Virtual Container 2 (VC-2)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VT1.5 payload capacity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Container 11 (C-11)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VT2 payload capacity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Container 12 (C-12)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VT3 payload capacity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SDH equivalent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VT6 payload capacity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Container 2 (C-2)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STS-1 payload capacity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Container 3 (C-3)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STS-3c payload capacity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Container 4 (C-4)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STS-Nc SPE N&gt;3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VC-4-Xc  (X=N/3)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6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STS-N and STM-N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71601"/>
            <a:ext cx="4800600" cy="1981200"/>
          </a:xfrm>
        </p:spPr>
        <p:txBody>
          <a:bodyPr/>
          <a:lstStyle/>
          <a:p>
            <a:r>
              <a:rPr lang="en-US" dirty="0" smtClean="0"/>
              <a:t>SONET N=3, 12, 48, 192, 768</a:t>
            </a:r>
          </a:p>
          <a:p>
            <a:r>
              <a:rPr lang="en-US" dirty="0" smtClean="0"/>
              <a:t>SDN N = 1, 4, 16, 64, 256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4818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48" y="3886200"/>
            <a:ext cx="500785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3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Finer granularity 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1922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Bit rate of a VT1.5/VC-11: 27 bytes every 125us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1.728Mbps, What would you use this for?</a:t>
            </a:r>
          </a:p>
          <a:p>
            <a:pPr lvl="1"/>
            <a:r>
              <a:rPr lang="en-US" dirty="0" smtClean="0"/>
              <a:t>Bit rate of a VT2/VC-12: 36 bytes every 125us </a:t>
            </a:r>
            <a:r>
              <a:rPr lang="en-US" dirty="0" smtClean="0">
                <a:sym typeface="Wingdings" panose="05000000000000000000" pitchFamily="2" charset="2"/>
              </a:rPr>
              <a:t>2.304Mbps, What would you use this for?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19425"/>
            <a:ext cx="5486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69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order virtual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95401"/>
            <a:ext cx="26670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Finer granularity multiplexing for T1 and E1 signals</a:t>
            </a:r>
          </a:p>
          <a:p>
            <a:pPr lvl="1"/>
            <a:r>
              <a:rPr lang="en-US" dirty="0" smtClean="0"/>
              <a:t>28 T1s in an STM-0</a:t>
            </a:r>
          </a:p>
          <a:p>
            <a:pPr lvl="1"/>
            <a:r>
              <a:rPr lang="en-US" dirty="0" smtClean="0"/>
              <a:t>21 E1s in an STM-0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105400" cy="272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752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6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G.709 TDM Signal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95400"/>
            <a:ext cx="8515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763" y="6324600"/>
            <a:ext cx="647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Note only 14 bytes of overhead per 4x3824=15296, less than 0.1%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35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G.709 Multiplexing Hierarchy (partial)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28800"/>
            <a:ext cx="5715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97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Dimensioning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only allocate bandwidth in fixed size chunks</a:t>
                </a:r>
              </a:p>
              <a:p>
                <a:pPr lvl="1"/>
                <a:r>
                  <a:rPr lang="en-US" dirty="0" smtClean="0"/>
                  <a:t>How can we modify our previous dimensioning formulations</a:t>
                </a:r>
              </a:p>
              <a:p>
                <a:r>
                  <a:rPr lang="en-US" dirty="0" smtClean="0"/>
                  <a:t>Single sized links with capacity M</a:t>
                </a:r>
              </a:p>
              <a:p>
                <a:pPr lvl="1"/>
                <a:r>
                  <a:rPr lang="en-US" dirty="0" smtClean="0"/>
                  <a:t>Let</a:t>
                </a:r>
                <a:r>
                  <a:rPr lang="en-US" dirty="0"/>
                  <a:t> capacities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now take only integer values 0,1,2,…</a:t>
                </a:r>
              </a:p>
              <a:p>
                <a:pPr lvl="1"/>
                <a:r>
                  <a:rPr lang="en-US" dirty="0" smtClean="0"/>
                  <a:t>Actual link capacity will be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74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Capacity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Link-Path Formulation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𝑒𝑑𝑝</m:t>
                        </m:r>
                      </m:sub>
                    </m:sSub>
                  </m:oMath>
                </a14:m>
                <a:r>
                  <a:rPr lang="en-US" dirty="0"/>
                  <a:t> be 1 if link </a:t>
                </a:r>
                <a:r>
                  <a:rPr lang="en-US" i="1" dirty="0"/>
                  <a:t>e</a:t>
                </a:r>
                <a:r>
                  <a:rPr lang="en-US" dirty="0"/>
                  <a:t> is in demand path </a:t>
                </a:r>
                <a:r>
                  <a:rPr lang="en-US" i="1" dirty="0"/>
                  <a:t>d</a:t>
                </a:r>
                <a:r>
                  <a:rPr lang="en-US" dirty="0"/>
                  <a:t>, </a:t>
                </a:r>
                <a:r>
                  <a:rPr lang="en-US" i="1" dirty="0"/>
                  <a:t>p</a:t>
                </a:r>
                <a:r>
                  <a:rPr lang="en-US" dirty="0"/>
                  <a:t> and 0 otherwise.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𝑒𝑑𝑝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Node-Link Formulation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𝑒𝑑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is a non-negative integer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544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speed link?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312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Ethernet, SONET/SDH, G.709</a:t>
                </a:r>
              </a:p>
              <a:p>
                <a:pPr lvl="1"/>
                <a:r>
                  <a:rPr lang="en-US" dirty="0" smtClean="0"/>
                  <a:t>All offer a number of different sized links</a:t>
                </a:r>
              </a:p>
              <a:p>
                <a:pPr lvl="1"/>
                <a:r>
                  <a:rPr lang="en-US" dirty="0" smtClean="0"/>
                  <a:t>How can we model for optimization?</a:t>
                </a:r>
              </a:p>
              <a:p>
                <a:r>
                  <a:rPr lang="en-US" dirty="0" smtClean="0"/>
                  <a:t>Variables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be the number of “modules” of type k used on link e.</a:t>
                </a:r>
              </a:p>
              <a:p>
                <a:r>
                  <a:rPr lang="en-US" dirty="0" smtClean="0"/>
                  <a:t>Cost objective function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𝑒𝑘</m:t>
                        </m:r>
                      </m:sub>
                    </m:sSub>
                  </m:oMath>
                </a14:m>
                <a:r>
                  <a:rPr lang="en-US" dirty="0" smtClean="0"/>
                  <a:t> is the cost of using a module of type k on link e.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31229"/>
              </a:xfrm>
              <a:blipFill rotWithShape="1">
                <a:blip r:embed="rId2"/>
                <a:stretch>
                  <a:fillRect l="-1481" t="-247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451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News…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 4.3 (P&amp;M page 126)</a:t>
            </a:r>
          </a:p>
          <a:p>
            <a:pPr lvl="1"/>
            <a:r>
              <a:rPr lang="en-US" dirty="0" smtClean="0"/>
              <a:t>The Dimensioning problem with modular links is NP complete.</a:t>
            </a:r>
          </a:p>
          <a:p>
            <a:r>
              <a:rPr lang="en-US" dirty="0" smtClean="0"/>
              <a:t>Appendix B of P&amp;M reviews Complexity Theory</a:t>
            </a:r>
          </a:p>
          <a:p>
            <a:pPr lvl="1"/>
            <a:r>
              <a:rPr lang="en-US" dirty="0" smtClean="0"/>
              <a:t>In essence our slightly modified dimensioning problem went from a simple shortest path algorithm guaranteed a low order polynomial in network size to something </a:t>
            </a:r>
            <a:r>
              <a:rPr lang="en-US" smtClean="0"/>
              <a:t>potentially exponential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Dimensioning Problem:</a:t>
            </a:r>
            <a:br>
              <a:rPr lang="en-US" dirty="0" smtClean="0"/>
            </a:br>
            <a:r>
              <a:rPr lang="en-US" dirty="0" smtClean="0"/>
              <a:t>Link-Path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Givens</a:t>
                </a:r>
              </a:p>
              <a:p>
                <a:pPr lvl="1"/>
                <a:r>
                  <a:rPr lang="en-US" dirty="0" smtClean="0"/>
                  <a:t>Network Topology (connectivity)</a:t>
                </a:r>
              </a:p>
              <a:p>
                <a:pPr lvl="2"/>
                <a:r>
                  <a:rPr lang="en-US" dirty="0" smtClean="0"/>
                  <a:t>Nodes, Links</a:t>
                </a:r>
              </a:p>
              <a:p>
                <a:pPr lvl="2"/>
                <a:r>
                  <a:rPr lang="en-US" dirty="0" smtClean="0"/>
                  <a:t>Link costs,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but not capacities</a:t>
                </a:r>
              </a:p>
              <a:p>
                <a:pPr lvl="1"/>
                <a:r>
                  <a:rPr lang="en-US" dirty="0" smtClean="0"/>
                  <a:t>Demands and their volumes</a:t>
                </a:r>
              </a:p>
              <a:p>
                <a:pPr lvl="1"/>
                <a:r>
                  <a:rPr lang="en-US" dirty="0" smtClean="0"/>
                  <a:t>Candidate paths (need to get these from somewhere…)</a:t>
                </a:r>
              </a:p>
              <a:p>
                <a:r>
                  <a:rPr lang="en-US" dirty="0" smtClean="0"/>
                  <a:t>Unknowns</a:t>
                </a:r>
              </a:p>
              <a:p>
                <a:pPr lvl="1"/>
                <a:r>
                  <a:rPr lang="en-US" dirty="0" smtClean="0"/>
                  <a:t>Path flows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𝑑𝑝</m:t>
                        </m:r>
                      </m:sub>
                    </m:sSub>
                  </m:oMath>
                </a14:m>
                <a:r>
                  <a:rPr lang="en-US" dirty="0" smtClean="0"/>
                  <a:t> (we’ll have a variable per demand and per path)</a:t>
                </a:r>
              </a:p>
              <a:p>
                <a:pPr lvl="1"/>
                <a:r>
                  <a:rPr lang="en-US" dirty="0" smtClean="0"/>
                  <a:t>Link capacities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(we’ll have a variable per link)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422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Link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17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the sample network and demands but limit to 40Gbps link sizes</a:t>
            </a:r>
          </a:p>
          <a:p>
            <a:pPr lvl="1"/>
            <a:r>
              <a:rPr lang="pt-BR" dirty="0" smtClean="0"/>
              <a:t>Demands = {(</a:t>
            </a:r>
            <a:r>
              <a:rPr lang="pt-BR" dirty="0"/>
              <a:t>'N0', 'N2'): 16</a:t>
            </a:r>
            <a:r>
              <a:rPr lang="pt-BR" dirty="0" smtClean="0"/>
              <a:t>, </a:t>
            </a:r>
            <a:r>
              <a:rPr lang="pt-BR" dirty="0"/>
              <a:t>('N0', 'N3'): 25</a:t>
            </a:r>
            <a:r>
              <a:rPr lang="pt-BR" dirty="0" smtClean="0"/>
              <a:t>, </a:t>
            </a:r>
            <a:r>
              <a:rPr lang="pt-BR" dirty="0"/>
              <a:t>('N1', 'N6'): 25</a:t>
            </a:r>
            <a:r>
              <a:rPr lang="pt-BR" dirty="0" smtClean="0"/>
              <a:t>, </a:t>
            </a:r>
            <a:r>
              <a:rPr lang="pt-BR" dirty="0"/>
              <a:t>('N2', 'N3'): 29</a:t>
            </a:r>
            <a:r>
              <a:rPr lang="pt-BR" dirty="0" smtClean="0"/>
              <a:t>, </a:t>
            </a:r>
            <a:r>
              <a:rPr lang="pt-BR" dirty="0"/>
              <a:t>('N3', 'N5'): 31}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776478"/>
            <a:ext cx="22444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Unrestricted Solution:</a:t>
            </a:r>
          </a:p>
          <a:p>
            <a:r>
              <a:rPr lang="pt-BR" dirty="0" smtClean="0"/>
              <a:t>y_N0_N1 </a:t>
            </a:r>
            <a:r>
              <a:rPr lang="pt-BR" dirty="0"/>
              <a:t>= </a:t>
            </a:r>
            <a:r>
              <a:rPr lang="pt-BR" dirty="0" smtClean="0"/>
              <a:t>41.0</a:t>
            </a:r>
          </a:p>
          <a:p>
            <a:r>
              <a:rPr lang="pt-BR" dirty="0" smtClean="0"/>
              <a:t>y_N0_N5 = 0.0</a:t>
            </a:r>
          </a:p>
          <a:p>
            <a:r>
              <a:rPr lang="pt-BR" dirty="0" smtClean="0"/>
              <a:t>y_N0_N6 </a:t>
            </a:r>
            <a:r>
              <a:rPr lang="pt-BR" dirty="0"/>
              <a:t>= 50.0</a:t>
            </a:r>
          </a:p>
          <a:p>
            <a:r>
              <a:rPr lang="pt-BR" dirty="0"/>
              <a:t>y_N1_N2 = 16.0</a:t>
            </a:r>
          </a:p>
          <a:p>
            <a:r>
              <a:rPr lang="pt-BR" dirty="0"/>
              <a:t>y_N2_N3 = </a:t>
            </a:r>
            <a:r>
              <a:rPr lang="pt-BR" dirty="0" smtClean="0"/>
              <a:t>29.0</a:t>
            </a:r>
          </a:p>
          <a:p>
            <a:r>
              <a:rPr lang="pt-BR" dirty="0" smtClean="0"/>
              <a:t>y_N3_N4 = 0.0</a:t>
            </a:r>
          </a:p>
          <a:p>
            <a:r>
              <a:rPr lang="pt-BR" dirty="0" smtClean="0"/>
              <a:t>y_N3_N6 </a:t>
            </a:r>
            <a:r>
              <a:rPr lang="pt-BR" dirty="0"/>
              <a:t>= </a:t>
            </a:r>
            <a:r>
              <a:rPr lang="pt-BR" dirty="0" smtClean="0"/>
              <a:t>56.0</a:t>
            </a:r>
          </a:p>
          <a:p>
            <a:r>
              <a:rPr lang="pt-BR" dirty="0" smtClean="0"/>
              <a:t>y_N4_N5 = 0.0</a:t>
            </a:r>
          </a:p>
          <a:p>
            <a:r>
              <a:rPr lang="pt-BR" dirty="0" smtClean="0"/>
              <a:t>y_N5_N6 </a:t>
            </a:r>
            <a:r>
              <a:rPr lang="pt-BR" dirty="0"/>
              <a:t>= </a:t>
            </a:r>
            <a:r>
              <a:rPr lang="pt-BR" dirty="0" smtClean="0"/>
              <a:t>31.0</a:t>
            </a:r>
          </a:p>
          <a:p>
            <a:endParaRPr lang="pt-BR" dirty="0"/>
          </a:p>
          <a:p>
            <a:r>
              <a:rPr lang="pt-BR" dirty="0" smtClean="0"/>
              <a:t>Total cost = 223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315868" y="2895600"/>
            <a:ext cx="26757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Modular (M = 40)Solution:</a:t>
            </a:r>
          </a:p>
          <a:p>
            <a:r>
              <a:rPr lang="pt-BR" dirty="0"/>
              <a:t>y_N0_N1 = 1.0</a:t>
            </a:r>
          </a:p>
          <a:p>
            <a:r>
              <a:rPr lang="pt-BR" dirty="0"/>
              <a:t>y_N0_N5 = 0.0</a:t>
            </a:r>
          </a:p>
          <a:p>
            <a:r>
              <a:rPr lang="pt-BR" dirty="0">
                <a:solidFill>
                  <a:srgbClr val="C00000"/>
                </a:solidFill>
              </a:rPr>
              <a:t>y_N0_N6 = 1.0</a:t>
            </a:r>
          </a:p>
          <a:p>
            <a:r>
              <a:rPr lang="pt-BR" dirty="0"/>
              <a:t>y_N1_N2 = 1.0</a:t>
            </a:r>
          </a:p>
          <a:p>
            <a:r>
              <a:rPr lang="pt-BR" dirty="0"/>
              <a:t>y_N2_N3 = 1.0</a:t>
            </a:r>
          </a:p>
          <a:p>
            <a:r>
              <a:rPr lang="pt-BR" dirty="0"/>
              <a:t>y_N3_N4 = 0.0</a:t>
            </a:r>
          </a:p>
          <a:p>
            <a:r>
              <a:rPr lang="pt-BR" dirty="0"/>
              <a:t>y_N3_N6 = 2.0</a:t>
            </a:r>
          </a:p>
          <a:p>
            <a:r>
              <a:rPr lang="pt-BR" dirty="0"/>
              <a:t>y_N4_N5 = 0.0</a:t>
            </a:r>
          </a:p>
          <a:p>
            <a:r>
              <a:rPr lang="pt-BR" dirty="0"/>
              <a:t>y_N5_N6 = </a:t>
            </a:r>
            <a:r>
              <a:rPr lang="pt-BR" dirty="0" smtClean="0"/>
              <a:t>1.0</a:t>
            </a:r>
          </a:p>
          <a:p>
            <a:endParaRPr lang="pt-BR" dirty="0"/>
          </a:p>
          <a:p>
            <a:r>
              <a:rPr lang="pt-BR" dirty="0" smtClean="0"/>
              <a:t>Total cost = 280</a:t>
            </a:r>
            <a:endParaRPr lang="pt-B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891755" cy="320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4114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89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Link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17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Paths Taken</a:t>
            </a:r>
          </a:p>
          <a:p>
            <a:pPr lvl="1"/>
            <a:r>
              <a:rPr lang="pt-BR" dirty="0"/>
              <a:t>Demands = {('N0', 'N2'): 16, ('N0', 'N3'): 25, ('N1', 'N6'): 25, ('N2', 'N3'): 29, ('N3', 'N5'): 31</a:t>
            </a:r>
            <a:r>
              <a:rPr lang="pt-BR" dirty="0" smtClean="0"/>
              <a:t>}</a:t>
            </a:r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3891755" cy="320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776478"/>
            <a:ext cx="28162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Unrestricted Solution paths:</a:t>
            </a:r>
          </a:p>
          <a:p>
            <a:pPr lvl="1"/>
            <a:r>
              <a:rPr lang="pt-BR" dirty="0">
                <a:solidFill>
                  <a:srgbClr val="0070C0"/>
                </a:solidFill>
              </a:rPr>
              <a:t>xDN0_N2P_0 = 16.0</a:t>
            </a: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xDN0_N3P_0 </a:t>
            </a:r>
            <a:r>
              <a:rPr lang="pt-BR" dirty="0">
                <a:solidFill>
                  <a:srgbClr val="0070C0"/>
                </a:solidFill>
              </a:rPr>
              <a:t>= 25.0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xDN1_N6P_0 </a:t>
            </a:r>
            <a:r>
              <a:rPr lang="pt-BR" dirty="0">
                <a:solidFill>
                  <a:srgbClr val="C00000"/>
                </a:solidFill>
              </a:rPr>
              <a:t>= 25.0</a:t>
            </a: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xDN2_N3P_0 </a:t>
            </a:r>
            <a:r>
              <a:rPr lang="pt-BR" dirty="0">
                <a:solidFill>
                  <a:srgbClr val="0070C0"/>
                </a:solidFill>
              </a:rPr>
              <a:t>= 29.0</a:t>
            </a: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xDN3_N5P_1 </a:t>
            </a:r>
            <a:r>
              <a:rPr lang="pt-BR" dirty="0">
                <a:solidFill>
                  <a:srgbClr val="0070C0"/>
                </a:solidFill>
              </a:rPr>
              <a:t>= 31.0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5868" y="2743200"/>
            <a:ext cx="26757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Modular (M = 40)Solution:</a:t>
            </a:r>
          </a:p>
          <a:p>
            <a:r>
              <a:rPr lang="pt-BR" dirty="0">
                <a:solidFill>
                  <a:srgbClr val="0070C0"/>
                </a:solidFill>
              </a:rPr>
              <a:t>xDN0_N2P_0 = 16.0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xDN0_N3P_0 </a:t>
            </a:r>
            <a:r>
              <a:rPr lang="pt-BR" dirty="0">
                <a:solidFill>
                  <a:srgbClr val="0070C0"/>
                </a:solidFill>
              </a:rPr>
              <a:t>= 25.0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xDN1_N6P_0 </a:t>
            </a:r>
            <a:r>
              <a:rPr lang="pt-BR" dirty="0">
                <a:solidFill>
                  <a:srgbClr val="C00000"/>
                </a:solidFill>
              </a:rPr>
              <a:t>= 15.0</a:t>
            </a:r>
          </a:p>
          <a:p>
            <a:r>
              <a:rPr lang="pt-BR" dirty="0">
                <a:solidFill>
                  <a:srgbClr val="C00000"/>
                </a:solidFill>
              </a:rPr>
              <a:t>xDN1_N6P_1 = 10.0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xDN2_N3P_0 </a:t>
            </a:r>
            <a:r>
              <a:rPr lang="pt-BR" dirty="0">
                <a:solidFill>
                  <a:srgbClr val="0070C0"/>
                </a:solidFill>
              </a:rPr>
              <a:t>= 29.0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xDN3_N5P_1 </a:t>
            </a:r>
            <a:r>
              <a:rPr lang="pt-BR" dirty="0">
                <a:solidFill>
                  <a:srgbClr val="0070C0"/>
                </a:solidFill>
              </a:rPr>
              <a:t>= </a:t>
            </a:r>
            <a:r>
              <a:rPr lang="pt-BR" dirty="0" smtClean="0">
                <a:solidFill>
                  <a:srgbClr val="0070C0"/>
                </a:solidFill>
              </a:rPr>
              <a:t>31.0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8914" y="481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9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Node Link Example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76400"/>
            <a:ext cx="4495800" cy="4495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didn’t put any requirements for</a:t>
            </a:r>
          </a:p>
          <a:p>
            <a:pPr lvl="1"/>
            <a:r>
              <a:rPr lang="en-US" dirty="0" smtClean="0"/>
              <a:t>Symmetric links</a:t>
            </a:r>
          </a:p>
          <a:p>
            <a:pPr lvl="1"/>
            <a:r>
              <a:rPr lang="en-US" dirty="0" smtClean="0"/>
              <a:t>Symmetric path assignments</a:t>
            </a:r>
          </a:p>
          <a:p>
            <a:pPr marL="0" indent="0">
              <a:buNone/>
            </a:pPr>
            <a:r>
              <a:rPr lang="en-US" dirty="0" smtClean="0"/>
              <a:t>into out equations so we didn’t get them in our solutions!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629" y="1752600"/>
            <a:ext cx="27649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(M = 40) Node-Link Solution (directed network):</a:t>
            </a:r>
          </a:p>
          <a:p>
            <a:r>
              <a:rPr lang="pt-BR" dirty="0">
                <a:solidFill>
                  <a:srgbClr val="00B0F0"/>
                </a:solidFill>
              </a:rPr>
              <a:t>y_N0_N1 = 1.0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y_N0_N6 </a:t>
            </a:r>
            <a:r>
              <a:rPr lang="pt-BR" dirty="0">
                <a:solidFill>
                  <a:srgbClr val="00B050"/>
                </a:solidFill>
              </a:rPr>
              <a:t>= 1.0</a:t>
            </a:r>
          </a:p>
          <a:p>
            <a:r>
              <a:rPr lang="pt-BR" dirty="0">
                <a:solidFill>
                  <a:srgbClr val="00B0F0"/>
                </a:solidFill>
              </a:rPr>
              <a:t>y_N1_N0 = 1.0</a:t>
            </a:r>
          </a:p>
          <a:p>
            <a:r>
              <a:rPr lang="pt-BR" dirty="0"/>
              <a:t>y_N1_N2 = 1.0</a:t>
            </a:r>
          </a:p>
          <a:p>
            <a:r>
              <a:rPr lang="pt-BR" dirty="0"/>
              <a:t>y_N2_N1 = 1.0</a:t>
            </a:r>
          </a:p>
          <a:p>
            <a:r>
              <a:rPr lang="pt-BR" dirty="0">
                <a:solidFill>
                  <a:srgbClr val="FFC000"/>
                </a:solidFill>
              </a:rPr>
              <a:t>y_N2_N3 = 1.0</a:t>
            </a:r>
          </a:p>
          <a:p>
            <a:r>
              <a:rPr lang="pt-BR" dirty="0">
                <a:solidFill>
                  <a:srgbClr val="FFC000"/>
                </a:solidFill>
              </a:rPr>
              <a:t>y_N3_N2 = 1.0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y_N3_N6 </a:t>
            </a:r>
            <a:r>
              <a:rPr lang="pt-BR" dirty="0">
                <a:solidFill>
                  <a:srgbClr val="C00000"/>
                </a:solidFill>
              </a:rPr>
              <a:t>= 2.0</a:t>
            </a:r>
          </a:p>
          <a:p>
            <a:r>
              <a:rPr lang="pt-BR" dirty="0">
                <a:solidFill>
                  <a:srgbClr val="C00000"/>
                </a:solidFill>
              </a:rPr>
              <a:t>y_N4_N3 = 1.0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y_N5_N4 </a:t>
            </a:r>
            <a:r>
              <a:rPr lang="pt-BR" dirty="0">
                <a:solidFill>
                  <a:srgbClr val="C00000"/>
                </a:solidFill>
              </a:rPr>
              <a:t>= 1.0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y_N6_N0 </a:t>
            </a:r>
            <a:r>
              <a:rPr lang="pt-BR" dirty="0">
                <a:solidFill>
                  <a:srgbClr val="00B050"/>
                </a:solidFill>
              </a:rPr>
              <a:t>= 1.0</a:t>
            </a:r>
          </a:p>
          <a:p>
            <a:r>
              <a:rPr lang="pt-BR" dirty="0">
                <a:solidFill>
                  <a:srgbClr val="C00000"/>
                </a:solidFill>
              </a:rPr>
              <a:t>y_N6_N3 = 1.0</a:t>
            </a:r>
          </a:p>
          <a:p>
            <a:r>
              <a:rPr lang="pt-BR" dirty="0">
                <a:solidFill>
                  <a:srgbClr val="C00000"/>
                </a:solidFill>
              </a:rPr>
              <a:t>y_N6_N5 = </a:t>
            </a:r>
            <a:r>
              <a:rPr lang="pt-BR" dirty="0" smtClean="0">
                <a:solidFill>
                  <a:srgbClr val="C00000"/>
                </a:solidFill>
              </a:rPr>
              <a:t>1.0</a:t>
            </a:r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/>
              <a:t>Total cost = 560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3809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Node-Link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Chinese Network</a:t>
            </a:r>
          </a:p>
          <a:p>
            <a:pPr lvl="1"/>
            <a:r>
              <a:rPr lang="en-US" dirty="0" smtClean="0"/>
              <a:t>Demands &lt;n3, n51&gt;, &lt;n8, n21&gt;, &lt;n6, n23&gt;, &lt;n4, n22&gt;, &lt;n7, n36&gt;, 1Gpbs each</a:t>
            </a:r>
          </a:p>
          <a:p>
            <a:pPr lvl="1"/>
            <a:r>
              <a:rPr lang="en-US" dirty="0" smtClean="0"/>
              <a:t>Modularity of links 10Gbps</a:t>
            </a:r>
          </a:p>
          <a:p>
            <a:r>
              <a:rPr lang="en-US" dirty="0" smtClean="0"/>
              <a:t>Problem size:</a:t>
            </a:r>
          </a:p>
          <a:p>
            <a:pPr lvl="1"/>
            <a:r>
              <a:rPr lang="en-US" dirty="0" smtClean="0"/>
              <a:t>Network with 204 directed links, 54 nodes, 5 Demand pairs</a:t>
            </a:r>
          </a:p>
          <a:p>
            <a:pPr lvl="1"/>
            <a:r>
              <a:rPr lang="en-US" dirty="0" smtClean="0"/>
              <a:t>Link Flow Variables: 1020</a:t>
            </a:r>
          </a:p>
          <a:p>
            <a:pPr lvl="1"/>
            <a:r>
              <a:rPr lang="en-US" dirty="0" smtClean="0"/>
              <a:t>Link Capacity Variables: 204</a:t>
            </a:r>
          </a:p>
          <a:p>
            <a:pPr lvl="1"/>
            <a:r>
              <a:rPr lang="en-US" dirty="0" smtClean="0"/>
              <a:t>Node flow conservation constraints: 270</a:t>
            </a:r>
          </a:p>
          <a:p>
            <a:pPr lvl="1"/>
            <a:r>
              <a:rPr lang="en-US" dirty="0" smtClean="0"/>
              <a:t>Link capacity constraints: 204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26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and Demands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648450" cy="50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828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 CBC called via Python</a:t>
            </a:r>
          </a:p>
          <a:p>
            <a:pPr lvl="1"/>
            <a:r>
              <a:rPr lang="en-US" dirty="0" smtClean="0"/>
              <a:t>Windows Laptop with Intel I5 processor: After </a:t>
            </a:r>
            <a:r>
              <a:rPr lang="en-US" dirty="0" smtClean="0">
                <a:solidFill>
                  <a:srgbClr val="C00000"/>
                </a:solidFill>
              </a:rPr>
              <a:t>1 minute 7 seconds</a:t>
            </a:r>
            <a:r>
              <a:rPr lang="en-US" dirty="0" smtClean="0"/>
              <a:t>, Total cost 5497.28, declared optimal. </a:t>
            </a:r>
            <a:r>
              <a:rPr lang="en-US" dirty="0" smtClean="0">
                <a:solidFill>
                  <a:srgbClr val="0070C0"/>
                </a:solidFill>
              </a:rPr>
              <a:t>(CBC is from COIN-OR)</a:t>
            </a:r>
          </a:p>
          <a:p>
            <a:pPr lvl="1"/>
            <a:r>
              <a:rPr lang="en-US" dirty="0" smtClean="0"/>
              <a:t>Linux Desktop with Intel I7 processor: </a:t>
            </a:r>
            <a:r>
              <a:rPr lang="en-US" dirty="0" smtClean="0">
                <a:solidFill>
                  <a:srgbClr val="C00000"/>
                </a:solidFill>
              </a:rPr>
              <a:t>38.9 seconds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err="1" smtClean="0"/>
              <a:t>lp_solve</a:t>
            </a:r>
            <a:r>
              <a:rPr lang="en-US" dirty="0" smtClean="0"/>
              <a:t> called separately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err="1" smtClean="0"/>
              <a:t>Lapt</a:t>
            </a:r>
            <a:r>
              <a:rPr lang="en-US" dirty="0" smtClean="0"/>
              <a:t> top with Intel I5 processor: After </a:t>
            </a:r>
            <a:r>
              <a:rPr lang="en-US" dirty="0" smtClean="0">
                <a:solidFill>
                  <a:srgbClr val="C00000"/>
                </a:solidFill>
              </a:rPr>
              <a:t>7 minutes 44</a:t>
            </a:r>
            <a:r>
              <a:rPr lang="en-US" dirty="0" smtClean="0"/>
              <a:t> seconds</a:t>
            </a:r>
            <a:r>
              <a:rPr lang="en-US" dirty="0"/>
              <a:t>, Total cost </a:t>
            </a:r>
            <a:r>
              <a:rPr lang="en-US" dirty="0" smtClean="0"/>
              <a:t>5497.28, declared optimal.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lp_solve</a:t>
            </a:r>
            <a:r>
              <a:rPr lang="en-US" dirty="0" smtClean="0">
                <a:solidFill>
                  <a:srgbClr val="0070C0"/>
                </a:solidFill>
              </a:rPr>
              <a:t> is older code)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8" y="4343400"/>
            <a:ext cx="8392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6019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Look at iteration count to declare optimal from finding feasible and improved solutions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531" y="6019800"/>
            <a:ext cx="149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lp_solve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34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Results II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1" y="1602175"/>
            <a:ext cx="7291529" cy="51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Links used: </a:t>
            </a:r>
            <a:r>
              <a:rPr lang="pt-BR" dirty="0"/>
              <a:t>[y_n13_n21, y_n21_n22, y_n22_n23, y_n23_n36, y_n3_n4, y_n34_n51, y_n35_n34, y_n36_n35, y_n4_n8, y_n6_n7, y_n7_n13, y_n8_n7</a:t>
            </a:r>
            <a:r>
              <a:rPr lang="pt-BR" dirty="0" smtClean="0"/>
              <a:t>] </a:t>
            </a:r>
            <a:r>
              <a:rPr lang="pt-BR" dirty="0" smtClean="0">
                <a:sym typeface="Wingdings" panose="05000000000000000000" pitchFamily="2" charset="2"/>
              </a:rPr>
              <a:t></a:t>
            </a:r>
            <a:r>
              <a:rPr lang="pt-BR" dirty="0" smtClean="0"/>
              <a:t> 12 links</a:t>
            </a: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0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Link Costs and Link Capacities (unknowns)</a:t>
                </a:r>
              </a:p>
              <a:p>
                <a:pPr lvl="1"/>
                <a:r>
                  <a:rPr lang="en-US" dirty="0" smtClean="0"/>
                  <a:t>Want to minimize overall network cost, which we’ll take as the link capacity times the link cost.</a:t>
                </a:r>
              </a:p>
              <a:p>
                <a:pPr lvl="1"/>
                <a:r>
                  <a:rPr lang="en-US" dirty="0" smtClean="0"/>
                  <a:t>Minimize: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45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flow overall all demand paths for a particular demand must equal the demand volume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09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Capacity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sum of all the demand path traffic flowing over a link must be less than the link capacity variables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𝑒𝑑𝑝</m:t>
                        </m:r>
                      </m:sub>
                    </m:sSub>
                  </m:oMath>
                </a14:m>
                <a:r>
                  <a:rPr lang="en-US" dirty="0" smtClean="0"/>
                  <a:t> be 1 if link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 is in demand path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and 0 otherwise.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𝑒𝑑𝑝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66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Dimensioning Link-Path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9530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pt-BR" dirty="0" smtClean="0"/>
              <a:t>7 nodes, 9 links, 5 demands, 3 candidate paths per demand</a:t>
            </a:r>
          </a:p>
          <a:p>
            <a:pPr lvl="1"/>
            <a:r>
              <a:rPr lang="pt-BR" dirty="0" smtClean="0"/>
              <a:t>demands </a:t>
            </a:r>
            <a:r>
              <a:rPr lang="pt-BR" dirty="0"/>
              <a:t>= {("N0", "N3"): 25, ("N2", "N3"): 29</a:t>
            </a:r>
            <a:r>
              <a:rPr lang="pt-BR" dirty="0" smtClean="0"/>
              <a:t>,   </a:t>
            </a:r>
            <a:r>
              <a:rPr lang="pt-BR" dirty="0"/>
              <a:t>("N1", "N6"): 25, ("N3", "N5"): 31</a:t>
            </a:r>
            <a:r>
              <a:rPr lang="pt-BR" dirty="0" smtClean="0"/>
              <a:t>,  </a:t>
            </a:r>
            <a:r>
              <a:rPr lang="pt-BR" dirty="0"/>
              <a:t>("N0", "N2"): 16</a:t>
            </a:r>
            <a:r>
              <a:rPr lang="pt-BR" dirty="0" smtClean="0"/>
              <a:t>}</a:t>
            </a:r>
          </a:p>
          <a:p>
            <a:pPr lvl="1"/>
            <a:r>
              <a:rPr lang="pt-BR" dirty="0" smtClean="0"/>
              <a:t>Candidate_paths = {('N2</a:t>
            </a:r>
            <a:r>
              <a:rPr lang="pt-BR" dirty="0"/>
              <a:t>', 'N3'): [['N2', 'N3'], ['N2', u'N1', u'N0', u'N6', 'N3'], ['N2', u'N1', u'N0', u'N5', u'N4', 'N3']], ('N0', 'N3'): [['N0', u'N6', 'N3'], ['N0', u'N1', u'N2', 'N3'], ['N0', u'N5', u'N4', 'N3']], ('N1', 'N6'): [['N1', u'N0', 'N6'], ['N1', u'N2', u'N3', 'N6'], ['N1', u'N0', u'N5', 'N6']], ('N0', 'N2'): [['N0', u'N1', 'N2'], ['N0', u'N6', u'N3', 'N2'], ['N0', u'N5', u'N4', u'N3', 'N2']], ('N3', 'N5'): [['N3', u'N4', 'N5'], ['N3', u'N6', 'N5'], ['N3', u'N6', u'N0', 'N5</a:t>
            </a:r>
            <a:r>
              <a:rPr lang="pt-BR" dirty="0" smtClean="0"/>
              <a:t>']]}</a:t>
            </a:r>
          </a:p>
          <a:p>
            <a:pPr lvl="1"/>
            <a:r>
              <a:rPr lang="pt-BR" dirty="0" smtClean="0"/>
              <a:t>15 Path demand variables, 9 link capacity variables</a:t>
            </a:r>
            <a:endParaRPr lang="pt-BR" dirty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36" y="2647950"/>
            <a:ext cx="487706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04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Dimensioning Link-Path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562600" cy="5565130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r>
              <a:rPr lang="pt-BR" dirty="0" smtClean="0"/>
              <a:t>Minimize</a:t>
            </a:r>
            <a:endParaRPr lang="pt-BR" dirty="0"/>
          </a:p>
          <a:p>
            <a:pPr marL="457200" lvl="1" indent="0">
              <a:buNone/>
            </a:pPr>
            <a:r>
              <a:rPr lang="pt-BR" dirty="0"/>
              <a:t>OBJ: y_N0_N1 + y_N0_N5 + y_N0_N6 + y_N1_N2 + y_N2_N3 + y_N3_N4 + </a:t>
            </a:r>
            <a:r>
              <a:rPr lang="pt-BR" dirty="0" smtClean="0"/>
              <a:t>y_N3_N6 </a:t>
            </a:r>
            <a:r>
              <a:rPr lang="pt-BR" dirty="0"/>
              <a:t>+ y_N4_N5 + y_N5_N6</a:t>
            </a:r>
          </a:p>
          <a:p>
            <a:pPr marL="457200" lvl="1" indent="0">
              <a:buNone/>
            </a:pPr>
            <a:r>
              <a:rPr lang="pt-BR" dirty="0"/>
              <a:t>Subject To</a:t>
            </a:r>
          </a:p>
          <a:p>
            <a:pPr marL="457200" lvl="1" indent="0">
              <a:buNone/>
            </a:pPr>
            <a:r>
              <a:rPr lang="pt-BR" dirty="0"/>
              <a:t>DemandSat_N0_N2: xDN0_N2P_0 + xDN0_N2P_1 + xDN0_N2P_2 = 16</a:t>
            </a:r>
          </a:p>
          <a:p>
            <a:pPr marL="457200" lvl="1" indent="0">
              <a:buNone/>
            </a:pPr>
            <a:r>
              <a:rPr lang="pt-BR" dirty="0"/>
              <a:t>DemandSat_N0_N3: xDN0_N3P_0 + xDN0_N3P_1 + xDN0_N3P_2 = 25</a:t>
            </a:r>
          </a:p>
          <a:p>
            <a:pPr marL="457200" lvl="1" indent="0">
              <a:buNone/>
            </a:pPr>
            <a:r>
              <a:rPr lang="pt-BR" dirty="0"/>
              <a:t>DemandSat_N1_N6: xDN1_N6P_0 + xDN1_N6P_1 + xDN1_N6P_2 = 25</a:t>
            </a:r>
          </a:p>
          <a:p>
            <a:pPr marL="457200" lvl="1" indent="0">
              <a:buNone/>
            </a:pPr>
            <a:r>
              <a:rPr lang="pt-BR" dirty="0"/>
              <a:t>DemandSat_N2_N3: xDN2_N3P_0 + xDN2_N3P_1 + xDN2_N3P_2 = 29</a:t>
            </a:r>
          </a:p>
          <a:p>
            <a:pPr marL="457200" lvl="1" indent="0">
              <a:buNone/>
            </a:pPr>
            <a:r>
              <a:rPr lang="pt-BR" dirty="0"/>
              <a:t>DemandSat_N3_N5: xDN3_N5P_0 + xDN3_N5P_1 + xDN3_N5P_2 = 31</a:t>
            </a:r>
          </a:p>
          <a:p>
            <a:pPr marL="457200" lvl="1" indent="0">
              <a:buNone/>
            </a:pPr>
            <a:r>
              <a:rPr lang="pt-BR" dirty="0"/>
              <a:t>LinkCap|LN0_N1: xDN0_N2P_0 + xDN0_N3P_1 + xDN1_N6P_0 + xDN1_N6P_2 + </a:t>
            </a:r>
            <a:r>
              <a:rPr lang="pt-BR" dirty="0" smtClean="0"/>
              <a:t>xDN2_N3P_1  </a:t>
            </a:r>
            <a:r>
              <a:rPr lang="pt-BR" dirty="0"/>
              <a:t>+ xDN2_N3P_2 - y_N0_N1 &lt;= 0</a:t>
            </a:r>
          </a:p>
          <a:p>
            <a:pPr marL="457200" lvl="1" indent="0">
              <a:buNone/>
            </a:pPr>
            <a:r>
              <a:rPr lang="pt-BR" dirty="0"/>
              <a:t>LinkCap|LN0_N5: xDN0_N2P_2 + xDN0_N3P_2 + xDN1_N6P_2 + xDN2_N3P_2 + </a:t>
            </a:r>
            <a:r>
              <a:rPr lang="pt-BR" dirty="0" smtClean="0"/>
              <a:t>xDN3_N5P_2  </a:t>
            </a:r>
            <a:r>
              <a:rPr lang="pt-BR" dirty="0"/>
              <a:t>- y_N0_N5 &lt;= 0</a:t>
            </a:r>
          </a:p>
          <a:p>
            <a:pPr marL="457200" lvl="1" indent="0">
              <a:buNone/>
            </a:pPr>
            <a:r>
              <a:rPr lang="pt-BR" dirty="0"/>
              <a:t>LinkCap|LN0_N6: xDN0_N2P_1 + xDN0_N3P_0 + xDN1_N6P_0 + xDN2_N3P_1 + </a:t>
            </a:r>
            <a:r>
              <a:rPr lang="pt-BR" dirty="0" smtClean="0"/>
              <a:t>xDN3_N5P_2  </a:t>
            </a:r>
            <a:r>
              <a:rPr lang="pt-BR" dirty="0"/>
              <a:t>- y_N0_N6 &lt;= 0</a:t>
            </a:r>
          </a:p>
          <a:p>
            <a:pPr marL="457200" lvl="1" indent="0">
              <a:buNone/>
            </a:pPr>
            <a:r>
              <a:rPr lang="pt-BR" dirty="0"/>
              <a:t>LinkCap|LN1_N2: xDN0_N2P_0 + xDN0_N3P_1 + xDN1_N6P_1 + xDN2_N3P_1 + </a:t>
            </a:r>
            <a:r>
              <a:rPr lang="pt-BR" dirty="0" smtClean="0"/>
              <a:t>xDN2_N3P_2 </a:t>
            </a:r>
            <a:r>
              <a:rPr lang="pt-BR" dirty="0"/>
              <a:t>- y_N1_N2 &lt;= 0</a:t>
            </a:r>
          </a:p>
          <a:p>
            <a:pPr marL="457200" lvl="1" indent="0">
              <a:buNone/>
            </a:pPr>
            <a:r>
              <a:rPr lang="pt-BR" dirty="0"/>
              <a:t>LinkCap|LN2_N3: xDN0_N2P_1 + xDN0_N2P_2 + xDN0_N3P_1 + xDN1_N6P_1 + </a:t>
            </a:r>
            <a:r>
              <a:rPr lang="pt-BR" dirty="0" smtClean="0"/>
              <a:t>xDN2_N3P_0 </a:t>
            </a:r>
            <a:r>
              <a:rPr lang="pt-BR" dirty="0"/>
              <a:t>- y_N2_N3 &lt;= 0</a:t>
            </a:r>
          </a:p>
          <a:p>
            <a:pPr marL="457200" lvl="1" indent="0">
              <a:buNone/>
            </a:pPr>
            <a:r>
              <a:rPr lang="pt-BR" dirty="0"/>
              <a:t>LinkCap|LN3_N4: xDN0_N2P_2 + xDN0_N3P_2 + xDN2_N3P_2 + xDN3_N5P_0 - </a:t>
            </a:r>
            <a:r>
              <a:rPr lang="pt-BR" dirty="0" smtClean="0"/>
              <a:t>y_N3_N4 </a:t>
            </a:r>
            <a:r>
              <a:rPr lang="pt-BR" dirty="0"/>
              <a:t>&lt;= 0</a:t>
            </a:r>
          </a:p>
          <a:p>
            <a:pPr marL="457200" lvl="1" indent="0">
              <a:buNone/>
            </a:pPr>
            <a:r>
              <a:rPr lang="pt-BR" dirty="0"/>
              <a:t>LinkCap|LN3_N6: xDN0_N2P_1 + xDN0_N3P_0 + xDN1_N6P_1 + xDN2_N3P_1 + </a:t>
            </a:r>
            <a:r>
              <a:rPr lang="pt-BR" dirty="0" smtClean="0"/>
              <a:t>xDN3_N5P_1 </a:t>
            </a:r>
            <a:r>
              <a:rPr lang="pt-BR" dirty="0"/>
              <a:t>+ xDN3_N5P_2 - y_N3_N6 &lt;= 0</a:t>
            </a:r>
          </a:p>
          <a:p>
            <a:pPr marL="457200" lvl="1" indent="0">
              <a:buNone/>
            </a:pPr>
            <a:r>
              <a:rPr lang="pt-BR" dirty="0"/>
              <a:t>LinkCap|LN4_N5: xDN0_N2P_2 + xDN0_N3P_2 + xDN2_N3P_2 + xDN3_N5P_0 - </a:t>
            </a:r>
            <a:r>
              <a:rPr lang="pt-BR" dirty="0" smtClean="0"/>
              <a:t>y_N4_N5 </a:t>
            </a:r>
            <a:r>
              <a:rPr lang="pt-BR" dirty="0"/>
              <a:t>&lt;= 0</a:t>
            </a:r>
          </a:p>
          <a:p>
            <a:pPr marL="457200" lvl="1" indent="0">
              <a:buNone/>
            </a:pPr>
            <a:r>
              <a:rPr lang="pt-BR" dirty="0"/>
              <a:t>LinkCap|LN5_N6: xDN1_N6P_2 + xDN3_N5P_1 - y_N5_N6 &lt;= 0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038600"/>
            <a:ext cx="3428999" cy="274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371600"/>
            <a:ext cx="16818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Solution:</a:t>
            </a:r>
          </a:p>
          <a:p>
            <a:r>
              <a:rPr lang="pt-BR" dirty="0" smtClean="0"/>
              <a:t>y_N0_N1 </a:t>
            </a:r>
            <a:r>
              <a:rPr lang="pt-BR" dirty="0"/>
              <a:t>= 41.0</a:t>
            </a:r>
          </a:p>
          <a:p>
            <a:r>
              <a:rPr lang="pt-BR" dirty="0"/>
              <a:t>y_N0_N5 = 0.0</a:t>
            </a:r>
          </a:p>
          <a:p>
            <a:r>
              <a:rPr lang="pt-BR" dirty="0"/>
              <a:t>y_N0_N6 = 50.0</a:t>
            </a:r>
          </a:p>
          <a:p>
            <a:r>
              <a:rPr lang="pt-BR" dirty="0"/>
              <a:t>y_N1_N2 = 16.0</a:t>
            </a:r>
          </a:p>
          <a:p>
            <a:r>
              <a:rPr lang="pt-BR" dirty="0"/>
              <a:t>y_N2_N3 = 29.0</a:t>
            </a:r>
          </a:p>
          <a:p>
            <a:r>
              <a:rPr lang="pt-BR" dirty="0"/>
              <a:t>y_N3_N4 = 0.0</a:t>
            </a:r>
          </a:p>
          <a:p>
            <a:r>
              <a:rPr lang="pt-BR" dirty="0"/>
              <a:t>y_N3_N6 = 56.0</a:t>
            </a:r>
          </a:p>
          <a:p>
            <a:r>
              <a:rPr lang="pt-BR" dirty="0"/>
              <a:t>y_N4_N5 = 0.0</a:t>
            </a:r>
          </a:p>
          <a:p>
            <a:r>
              <a:rPr lang="pt-BR" dirty="0"/>
              <a:t>y_N5_N6 = </a:t>
            </a:r>
            <a:r>
              <a:rPr lang="pt-BR" dirty="0" smtClean="0"/>
              <a:t>31.0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87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Dimensioning Link-Path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562600" cy="556513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pt-BR" dirty="0" smtClean="0"/>
              <a:t>Demand path variable solution:</a:t>
            </a:r>
          </a:p>
          <a:p>
            <a:pPr marL="457200" lvl="1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xDN0_N2P_0 </a:t>
            </a:r>
            <a:r>
              <a:rPr lang="pt-BR" dirty="0">
                <a:solidFill>
                  <a:srgbClr val="0070C0"/>
                </a:solidFill>
              </a:rPr>
              <a:t>= 16.0</a:t>
            </a:r>
          </a:p>
          <a:p>
            <a:pPr marL="457200" lvl="1" indent="0">
              <a:buNone/>
            </a:pPr>
            <a:r>
              <a:rPr lang="pt-BR" dirty="0"/>
              <a:t>xDN0_N2P_1 = 0.0</a:t>
            </a:r>
          </a:p>
          <a:p>
            <a:pPr marL="457200" lvl="1" indent="0">
              <a:buNone/>
            </a:pPr>
            <a:r>
              <a:rPr lang="pt-BR" dirty="0"/>
              <a:t>xDN0_N2P_2 = 0.0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0070C0"/>
                </a:solidFill>
              </a:rPr>
              <a:t>xDN0_N3P_0 = 25.0</a:t>
            </a:r>
          </a:p>
          <a:p>
            <a:pPr marL="457200" lvl="1" indent="0">
              <a:buNone/>
            </a:pPr>
            <a:r>
              <a:rPr lang="pt-BR" dirty="0"/>
              <a:t>xDN0_N3P_1 = 0.0</a:t>
            </a:r>
          </a:p>
          <a:p>
            <a:pPr marL="457200" lvl="1" indent="0">
              <a:buNone/>
            </a:pPr>
            <a:r>
              <a:rPr lang="pt-BR" dirty="0"/>
              <a:t>xDN0_N3P_2 = 0.0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0070C0"/>
                </a:solidFill>
              </a:rPr>
              <a:t>xDN1_N6P_0 = 25.0</a:t>
            </a:r>
          </a:p>
          <a:p>
            <a:pPr marL="457200" lvl="1" indent="0">
              <a:buNone/>
            </a:pPr>
            <a:r>
              <a:rPr lang="pt-BR" dirty="0"/>
              <a:t>xDN1_N6P_1 = 0.0</a:t>
            </a:r>
          </a:p>
          <a:p>
            <a:pPr marL="457200" lvl="1" indent="0">
              <a:buNone/>
            </a:pPr>
            <a:r>
              <a:rPr lang="pt-BR" dirty="0"/>
              <a:t>xDN1_N6P_2 = 0.0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0070C0"/>
                </a:solidFill>
              </a:rPr>
              <a:t>xDN2_N3P_0 = 29.0</a:t>
            </a:r>
          </a:p>
          <a:p>
            <a:pPr marL="457200" lvl="1" indent="0">
              <a:buNone/>
            </a:pPr>
            <a:r>
              <a:rPr lang="pt-BR" dirty="0"/>
              <a:t>xDN2_N3P_1 = 0.0</a:t>
            </a:r>
          </a:p>
          <a:p>
            <a:pPr marL="457200" lvl="1" indent="0">
              <a:buNone/>
            </a:pPr>
            <a:r>
              <a:rPr lang="pt-BR" dirty="0"/>
              <a:t>xDN2_N3P_2 = 0.0</a:t>
            </a:r>
          </a:p>
          <a:p>
            <a:pPr marL="457200" lvl="1" indent="0">
              <a:buNone/>
            </a:pPr>
            <a:r>
              <a:rPr lang="pt-BR" dirty="0"/>
              <a:t>xDN3_N5P_0 = 0.0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C00000"/>
                </a:solidFill>
              </a:rPr>
              <a:t>xDN3_N5P_1 = </a:t>
            </a:r>
            <a:r>
              <a:rPr lang="pt-BR" dirty="0" smtClean="0">
                <a:solidFill>
                  <a:srgbClr val="C00000"/>
                </a:solidFill>
              </a:rPr>
              <a:t>31.0 ????</a:t>
            </a:r>
            <a:endParaRPr lang="pt-BR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pt-BR" dirty="0"/>
              <a:t>xDN3_N5P_2 = 0.0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112270"/>
            <a:ext cx="3428999" cy="274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219200"/>
            <a:ext cx="32058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/>
              <a:t>Observations</a:t>
            </a:r>
            <a:r>
              <a:rPr lang="pt-BR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It seems like P0 path is used for most demands.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For the (N3, N5) demand the P1 path is used? How could this happen?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9515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19142</TotalTime>
  <Words>2647</Words>
  <Application>Microsoft Office PowerPoint</Application>
  <PresentationFormat>On-screen Show (4:3)</PresentationFormat>
  <Paragraphs>367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Network Dimensioning Problems: Where to put the capacity and how much…</vt:lpstr>
      <vt:lpstr>Outline</vt:lpstr>
      <vt:lpstr>Basic Dimensioning Problem: Link-Path Formulation</vt:lpstr>
      <vt:lpstr>Cost Function</vt:lpstr>
      <vt:lpstr>Demand Constraints</vt:lpstr>
      <vt:lpstr>Link Capacity Constraints</vt:lpstr>
      <vt:lpstr>Dimensioning Link-Path Example</vt:lpstr>
      <vt:lpstr>Dimensioning Link-Path Example</vt:lpstr>
      <vt:lpstr>Dimensioning Link-Path Example</vt:lpstr>
      <vt:lpstr>Basic Dimensioning Problem: Node-Link Formulation</vt:lpstr>
      <vt:lpstr>Cost Function &amp; Link Constraints</vt:lpstr>
      <vt:lpstr>Node Conservation Constraints</vt:lpstr>
      <vt:lpstr>Dimensioning Node-Link Example</vt:lpstr>
      <vt:lpstr>Dimensioning Node-Link Example</vt:lpstr>
      <vt:lpstr>Comments</vt:lpstr>
      <vt:lpstr>Technical Realities</vt:lpstr>
      <vt:lpstr>Link Aggregation</vt:lpstr>
      <vt:lpstr>Multiplexing Hierarchies</vt:lpstr>
      <vt:lpstr>SONET STS-1 Structure</vt:lpstr>
      <vt:lpstr>SONET/SDH Equivalence</vt:lpstr>
      <vt:lpstr>STS-N and STM-N Signals</vt:lpstr>
      <vt:lpstr>Finer granularity multiplexing</vt:lpstr>
      <vt:lpstr>Lower order virtual containers</vt:lpstr>
      <vt:lpstr>G.709 TDM Signal Structure</vt:lpstr>
      <vt:lpstr>G.709 Multiplexing Hierarchy (partial)</vt:lpstr>
      <vt:lpstr>Modular Dimensioning Problems</vt:lpstr>
      <vt:lpstr>Link Capacity Constraints</vt:lpstr>
      <vt:lpstr>More than one speed link?</vt:lpstr>
      <vt:lpstr>Bad News…</vt:lpstr>
      <vt:lpstr>Example Link Path</vt:lpstr>
      <vt:lpstr>Example Link Path</vt:lpstr>
      <vt:lpstr>Modular Node Link Example I</vt:lpstr>
      <vt:lpstr>Large Node-Link Example</vt:lpstr>
      <vt:lpstr>Network and Demands</vt:lpstr>
      <vt:lpstr>Results I</vt:lpstr>
      <vt:lpstr>Results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Greg M. Bernstein</dc:creator>
  <cp:lastModifiedBy>Dr. Greg M. Bernstein</cp:lastModifiedBy>
  <cp:revision>230</cp:revision>
  <dcterms:created xsi:type="dcterms:W3CDTF">2014-02-19T18:15:36Z</dcterms:created>
  <dcterms:modified xsi:type="dcterms:W3CDTF">2014-06-13T18:06:56Z</dcterms:modified>
</cp:coreProperties>
</file>