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9" r:id="rId11"/>
    <p:sldId id="265" r:id="rId12"/>
    <p:sldId id="270" r:id="rId13"/>
    <p:sldId id="272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google.com/p/pythonxy/" TargetMode="External"/><Relationship Id="rId2" Type="http://schemas.openxmlformats.org/officeDocument/2006/relationships/hyperlink" Target="https://store.continuum.io/cshop/anacond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nthought.com/products/epd/free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3js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Network Design and Optimization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Introduction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Environments and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1" dirty="0" smtClean="0"/>
              <a:t>Environments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Data Center; Including HPC, extremely large multi-building</a:t>
            </a:r>
          </a:p>
          <a:p>
            <a:pPr lvl="1"/>
            <a:r>
              <a:rPr lang="en-US" dirty="0" smtClean="0"/>
              <a:t>WAN (Wide Area Network)</a:t>
            </a:r>
          </a:p>
          <a:p>
            <a:pPr lvl="1"/>
            <a:r>
              <a:rPr lang="en-US" dirty="0" smtClean="0"/>
              <a:t>MAN (Metropolitan Area Network)</a:t>
            </a:r>
            <a:endParaRPr lang="en-US" dirty="0"/>
          </a:p>
          <a:p>
            <a:pPr lvl="1"/>
            <a:r>
              <a:rPr lang="en-US" dirty="0" smtClean="0"/>
              <a:t>Enterprise (from the home to Fortune 500 companies)</a:t>
            </a:r>
          </a:p>
          <a:p>
            <a:r>
              <a:rPr lang="en-US" b="1" i="1" dirty="0" smtClean="0"/>
              <a:t>Technologies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IP, MPLS</a:t>
            </a:r>
          </a:p>
          <a:p>
            <a:pPr lvl="1"/>
            <a:r>
              <a:rPr lang="en-US" dirty="0" smtClean="0"/>
              <a:t>Ethernet, SDN (</a:t>
            </a:r>
            <a:r>
              <a:rPr lang="en-US" dirty="0" err="1" smtClean="0"/>
              <a:t>OpenFlow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TDM (G.709, SONET/SDH), </a:t>
            </a:r>
          </a:p>
          <a:p>
            <a:pPr lvl="1"/>
            <a:r>
              <a:rPr lang="en-US" dirty="0" smtClean="0"/>
              <a:t>WDM, WSON, ULH (ultra long haul), UHC (ultra high capacity)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863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Mechanics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Objectives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Understand </a:t>
            </a:r>
            <a:r>
              <a:rPr lang="en-US" dirty="0"/>
              <a:t>essential network design and analysis concepts and algorithms and their relative strengths and weaknesses.  </a:t>
            </a:r>
            <a:endParaRPr lang="en-US" dirty="0" smtClean="0"/>
          </a:p>
          <a:p>
            <a:r>
              <a:rPr lang="en-US" dirty="0" smtClean="0"/>
              <a:t>Prerequisite</a:t>
            </a:r>
            <a:r>
              <a:rPr lang="en-US" dirty="0"/>
              <a:t>:  </a:t>
            </a:r>
            <a:endParaRPr lang="en-US" dirty="0" smtClean="0"/>
          </a:p>
          <a:p>
            <a:pPr lvl="1"/>
            <a:r>
              <a:rPr lang="en-US" dirty="0" smtClean="0"/>
              <a:t>An Upper division (Junior/Senior level) </a:t>
            </a:r>
            <a:r>
              <a:rPr lang="en-US" dirty="0" smtClean="0"/>
              <a:t>Networking class</a:t>
            </a:r>
            <a:endParaRPr lang="en-US" dirty="0" smtClean="0"/>
          </a:p>
          <a:p>
            <a:r>
              <a:rPr lang="en-US" b="1" dirty="0"/>
              <a:t>Required Text: </a:t>
            </a:r>
            <a:endParaRPr lang="en-US" b="1" dirty="0" smtClean="0"/>
          </a:p>
          <a:p>
            <a:pPr lvl="1"/>
            <a:r>
              <a:rPr lang="en-US" dirty="0" smtClean="0"/>
              <a:t>M</a:t>
            </a:r>
            <a:r>
              <a:rPr lang="en-US" dirty="0"/>
              <a:t>. </a:t>
            </a:r>
            <a:r>
              <a:rPr lang="en-US" dirty="0" err="1"/>
              <a:t>Pioro</a:t>
            </a:r>
            <a:r>
              <a:rPr lang="en-US" dirty="0"/>
              <a:t> and D. </a:t>
            </a:r>
            <a:r>
              <a:rPr lang="en-US" dirty="0" err="1"/>
              <a:t>Medhi</a:t>
            </a:r>
            <a:r>
              <a:rPr lang="en-US" dirty="0"/>
              <a:t>, </a:t>
            </a:r>
            <a:r>
              <a:rPr lang="en-US" i="1" u="sng" dirty="0"/>
              <a:t>Routing, Flow, and Capacity Design in Communication and Computer Networks</a:t>
            </a:r>
            <a:r>
              <a:rPr lang="en-US" dirty="0"/>
              <a:t>. Elsevier, 2004.</a:t>
            </a:r>
          </a:p>
          <a:p>
            <a:pPr lvl="1"/>
            <a:r>
              <a:rPr lang="en-US" dirty="0"/>
              <a:t>Supplementary reading materials from the computing and networking literature will be </a:t>
            </a:r>
            <a:r>
              <a:rPr lang="en-US" dirty="0" smtClean="0"/>
              <a:t>assigned.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88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in </a:t>
            </a:r>
            <a:r>
              <a:rPr lang="en-US" b="1" i="1" dirty="0" smtClean="0">
                <a:solidFill>
                  <a:srgbClr val="00B050"/>
                </a:solidFill>
              </a:rPr>
              <a:t>Python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Python is a very flexible language that is relatively easy to get started with and has much support in the scientific, cloud computing and engineering communities.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will be using several common additional engineering and scientific packages with Python.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ease of getting started there are scientific "Python distributions" available for no cost via the web. We will use Python </a:t>
            </a:r>
            <a:r>
              <a:rPr lang="en-US" i="1" dirty="0"/>
              <a:t>version 2.7</a:t>
            </a:r>
            <a:r>
              <a:rPr lang="en-US" dirty="0"/>
              <a:t> due to its compatibility with numerical packages such as </a:t>
            </a:r>
            <a:r>
              <a:rPr lang="en-US" i="1" dirty="0" err="1"/>
              <a:t>Numpy</a:t>
            </a:r>
            <a:r>
              <a:rPr lang="en-US" dirty="0"/>
              <a:t>, </a:t>
            </a:r>
            <a:r>
              <a:rPr lang="en-US" i="1" dirty="0" err="1"/>
              <a:t>Matplotlib</a:t>
            </a:r>
            <a:r>
              <a:rPr lang="en-US" dirty="0"/>
              <a:t>, </a:t>
            </a:r>
            <a:r>
              <a:rPr lang="en-US" i="1" dirty="0" err="1"/>
              <a:t>SciPy</a:t>
            </a:r>
            <a:r>
              <a:rPr lang="en-US" dirty="0"/>
              <a:t>, </a:t>
            </a:r>
            <a:r>
              <a:rPr lang="en-US" i="1" dirty="0" err="1"/>
              <a:t>NetworkX</a:t>
            </a:r>
            <a:r>
              <a:rPr lang="en-US" dirty="0"/>
              <a:t>, </a:t>
            </a:r>
            <a:r>
              <a:rPr lang="en-US" i="1" dirty="0" err="1"/>
              <a:t>SimPy</a:t>
            </a:r>
            <a:r>
              <a:rPr lang="en-US" dirty="0"/>
              <a:t>, etc...</a:t>
            </a:r>
          </a:p>
          <a:p>
            <a:pPr lvl="1"/>
            <a:r>
              <a:rPr lang="en-US" b="1" dirty="0"/>
              <a:t>Anaconda</a:t>
            </a:r>
            <a:r>
              <a:rPr lang="en-US" dirty="0"/>
              <a:t> (Windows, Mac, Linux) </a:t>
            </a:r>
            <a:r>
              <a:rPr lang="en-US" u="sng" dirty="0">
                <a:hlinkClick r:id="rId2"/>
              </a:rPr>
              <a:t>https://store.continuum.io/cshop/anaconda/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Python(</a:t>
            </a:r>
            <a:r>
              <a:rPr lang="en-US" dirty="0" err="1"/>
              <a:t>x,y</a:t>
            </a:r>
            <a:r>
              <a:rPr lang="en-US" dirty="0"/>
              <a:t>) (Windows) </a:t>
            </a:r>
            <a:r>
              <a:rPr lang="en-US" u="sng" dirty="0">
                <a:hlinkClick r:id="rId3"/>
              </a:rPr>
              <a:t>https://code.google.com/p/pythonxy/</a:t>
            </a:r>
            <a:endParaRPr lang="en-US" dirty="0"/>
          </a:p>
          <a:p>
            <a:pPr lvl="1"/>
            <a:r>
              <a:rPr lang="en-US" dirty="0" err="1"/>
              <a:t>Enthought</a:t>
            </a:r>
            <a:r>
              <a:rPr lang="en-US" dirty="0"/>
              <a:t> Canopy Express </a:t>
            </a:r>
            <a:r>
              <a:rPr lang="en-US" u="sng" dirty="0">
                <a:hlinkClick r:id="rId4"/>
              </a:rPr>
              <a:t>https://www.enthought.com/products/epd/free/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3028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Math</a:t>
            </a:r>
            <a:r>
              <a:rPr lang="en-US" dirty="0" smtClean="0"/>
              <a:t> in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We will be describing our networks  in a form suitable for “optimization”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mathematically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We will be working with a large number of variables and constraints </a:t>
            </a:r>
          </a:p>
          <a:p>
            <a:pPr lvl="1"/>
            <a:r>
              <a:rPr lang="en-US" dirty="0" smtClean="0"/>
              <a:t>We’ll use an essential minimum of </a:t>
            </a:r>
            <a:r>
              <a:rPr lang="en-US" b="1" i="1" dirty="0" smtClean="0">
                <a:solidFill>
                  <a:schemeClr val="accent1"/>
                </a:solidFill>
              </a:rPr>
              <a:t>mathematical notation </a:t>
            </a:r>
            <a:r>
              <a:rPr lang="en-US" dirty="0" smtClean="0"/>
              <a:t>to do this in a efficient way.</a:t>
            </a:r>
          </a:p>
          <a:p>
            <a:pPr lvl="1"/>
            <a:r>
              <a:rPr lang="en-US" dirty="0" smtClean="0"/>
              <a:t>We will actually </a:t>
            </a:r>
            <a:r>
              <a:rPr lang="en-US" i="1" dirty="0" smtClean="0"/>
              <a:t>generate the equations via software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We’ll use </a:t>
            </a:r>
            <a:r>
              <a:rPr lang="en-US" i="1" dirty="0" smtClean="0"/>
              <a:t>open source software </a:t>
            </a:r>
            <a:r>
              <a:rPr lang="en-US" dirty="0" smtClean="0"/>
              <a:t>to solve these equations</a:t>
            </a:r>
          </a:p>
          <a:p>
            <a:r>
              <a:rPr lang="en-US" dirty="0" smtClean="0"/>
              <a:t>We will use a fair number of mathematical results and algorithms</a:t>
            </a:r>
          </a:p>
          <a:p>
            <a:pPr lvl="1"/>
            <a:r>
              <a:rPr lang="en-US" dirty="0" smtClean="0"/>
              <a:t>Most will be from Open Source libraries</a:t>
            </a:r>
          </a:p>
          <a:p>
            <a:pPr lvl="1"/>
            <a:r>
              <a:rPr lang="en-US" dirty="0" smtClean="0"/>
              <a:t>Some algorithms are taken from the literature and implemented by me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will not have time to prove these results </a:t>
            </a:r>
          </a:p>
          <a:p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Ask Questions on unfamiliar notation or terms!!!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260793"/>
              </p:ext>
            </p:extLst>
          </p:nvPr>
        </p:nvGraphicFramePr>
        <p:xfrm>
          <a:off x="19318" y="228600"/>
          <a:ext cx="1961882" cy="886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787320" imgH="355320" progId="Equation.DSMT4">
                  <p:embed/>
                </p:oleObj>
              </mc:Choice>
              <mc:Fallback>
                <p:oleObj name="Equation" r:id="rId3" imgW="7873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318" y="228600"/>
                        <a:ext cx="1961882" cy="8860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689963"/>
              </p:ext>
            </p:extLst>
          </p:nvPr>
        </p:nvGraphicFramePr>
        <p:xfrm>
          <a:off x="6918101" y="762000"/>
          <a:ext cx="2209800" cy="672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5" imgW="1168200" imgH="355320" progId="Equation.DSMT4">
                  <p:embed/>
                </p:oleObj>
              </mc:Choice>
              <mc:Fallback>
                <p:oleObj name="Equation" r:id="rId5" imgW="11682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18101" y="762000"/>
                        <a:ext cx="2209800" cy="6725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070469"/>
              </p:ext>
            </p:extLst>
          </p:nvPr>
        </p:nvGraphicFramePr>
        <p:xfrm>
          <a:off x="2871107" y="5105400"/>
          <a:ext cx="6196693" cy="1676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7" imgW="2628720" imgH="711000" progId="Equation.DSMT4">
                  <p:embed/>
                </p:oleObj>
              </mc:Choice>
              <mc:Fallback>
                <p:oleObj name="Equation" r:id="rId7" imgW="262872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71107" y="5105400"/>
                        <a:ext cx="6196693" cy="1676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0368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Topics for this Quarter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bit of </a:t>
            </a:r>
            <a:r>
              <a:rPr lang="en-US" dirty="0" err="1" smtClean="0"/>
              <a:t>Queueing</a:t>
            </a:r>
            <a:r>
              <a:rPr lang="en-US" dirty="0" smtClean="0"/>
              <a:t> Theory</a:t>
            </a:r>
          </a:p>
          <a:p>
            <a:pPr lvl="1"/>
            <a:r>
              <a:rPr lang="en-US" dirty="0" smtClean="0"/>
              <a:t>Review of Random Variables, Waiting times, Blocking probabilities</a:t>
            </a:r>
          </a:p>
          <a:p>
            <a:r>
              <a:rPr lang="en-US" dirty="0" smtClean="0"/>
              <a:t>Discrete Event Simulation</a:t>
            </a:r>
          </a:p>
          <a:p>
            <a:pPr lvl="1"/>
            <a:r>
              <a:rPr lang="en-US" dirty="0" smtClean="0"/>
              <a:t>How do performance evaluation tools such as </a:t>
            </a:r>
            <a:r>
              <a:rPr lang="en-US" dirty="0" err="1" smtClean="0"/>
              <a:t>Comnet</a:t>
            </a:r>
            <a:r>
              <a:rPr lang="en-US" dirty="0" smtClean="0"/>
              <a:t>, </a:t>
            </a:r>
            <a:r>
              <a:rPr lang="en-US" dirty="0" err="1" smtClean="0"/>
              <a:t>Omnet</a:t>
            </a:r>
            <a:r>
              <a:rPr lang="en-US" dirty="0" smtClean="0"/>
              <a:t>++, NS2 work? What are they good and not good for…</a:t>
            </a:r>
          </a:p>
          <a:p>
            <a:r>
              <a:rPr lang="en-US" b="1" i="1" dirty="0" smtClean="0"/>
              <a:t>Formulation of Network Design Problems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General techniques, Technology specifics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Automation of equation generation from network description</a:t>
            </a:r>
          </a:p>
          <a:p>
            <a:r>
              <a:rPr lang="en-US" b="1" dirty="0" smtClean="0"/>
              <a:t>Solution of Network Design Problems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Just scratching the surface; use of open source solvers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Processing results, visualizing results</a:t>
            </a:r>
          </a:p>
          <a:p>
            <a:r>
              <a:rPr lang="en-US" i="1" dirty="0" smtClean="0"/>
              <a:t>Network Measurements</a:t>
            </a:r>
          </a:p>
          <a:p>
            <a:pPr lvl="1"/>
            <a:r>
              <a:rPr lang="en-US" dirty="0" smtClean="0"/>
              <a:t>For demand and statistic determination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950803"/>
            <a:ext cx="81275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Using </a:t>
            </a:r>
            <a:r>
              <a:rPr lang="en-US" sz="2400" b="1" i="1" dirty="0" smtClean="0">
                <a:solidFill>
                  <a:srgbClr val="00B050"/>
                </a:solidFill>
              </a:rPr>
              <a:t>Python</a:t>
            </a:r>
            <a:r>
              <a:rPr lang="en-US" sz="2400" dirty="0" smtClean="0"/>
              <a:t> to assist all the above and web tools </a:t>
            </a:r>
            <a:r>
              <a:rPr lang="en-US" sz="2400" dirty="0"/>
              <a:t>for visualization, e.g., D3.js (</a:t>
            </a:r>
            <a:r>
              <a:rPr lang="en-US" sz="2400" dirty="0">
                <a:hlinkClick r:id="rId2"/>
              </a:rPr>
              <a:t>http://d3js.org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5380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Who we are…</a:t>
            </a:r>
          </a:p>
          <a:p>
            <a:r>
              <a:rPr lang="en-US" dirty="0" smtClean="0"/>
              <a:t>The Context for Network Design &amp; Analysis</a:t>
            </a:r>
          </a:p>
          <a:p>
            <a:r>
              <a:rPr lang="en-US" dirty="0" smtClean="0"/>
              <a:t>What we will cover this quarter</a:t>
            </a:r>
          </a:p>
          <a:p>
            <a:r>
              <a:rPr lang="en-US" dirty="0" smtClean="0"/>
              <a:t>Class </a:t>
            </a:r>
            <a:r>
              <a:rPr lang="en-US" dirty="0" smtClean="0"/>
              <a:t>mechanics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224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Part time lecturer</a:t>
            </a:r>
          </a:p>
          <a:p>
            <a:pPr lvl="1"/>
            <a:r>
              <a:rPr lang="en-US" dirty="0" smtClean="0"/>
              <a:t>Networking, C++, OO Programing</a:t>
            </a:r>
          </a:p>
          <a:p>
            <a:r>
              <a:rPr lang="en-US" b="1" i="1" dirty="0" smtClean="0"/>
              <a:t>Consultant</a:t>
            </a:r>
          </a:p>
          <a:p>
            <a:pPr lvl="1"/>
            <a:r>
              <a:rPr lang="en-US" dirty="0" smtClean="0"/>
              <a:t>Standards work at IETF, ITU-T, and OIF</a:t>
            </a:r>
          </a:p>
          <a:p>
            <a:pPr lvl="1"/>
            <a:r>
              <a:rPr lang="en-US" dirty="0" smtClean="0"/>
              <a:t>GMPLS, WSON, PCE, MPLS</a:t>
            </a:r>
          </a:p>
          <a:p>
            <a:pPr lvl="1"/>
            <a:r>
              <a:rPr lang="en-US" dirty="0" smtClean="0"/>
              <a:t>Book author, journal publications, patents…</a:t>
            </a:r>
          </a:p>
          <a:p>
            <a:r>
              <a:rPr lang="en-US" b="1" i="1" dirty="0" smtClean="0"/>
              <a:t>Part time hacker</a:t>
            </a:r>
          </a:p>
          <a:p>
            <a:pPr lvl="1"/>
            <a:r>
              <a:rPr lang="en-US" dirty="0" smtClean="0"/>
              <a:t>Python, JavaScript, C++, HTML5, CSS, etc…	</a:t>
            </a:r>
          </a:p>
          <a:p>
            <a:r>
              <a:rPr lang="en-US" dirty="0" smtClean="0"/>
              <a:t>Industry experience</a:t>
            </a:r>
          </a:p>
          <a:p>
            <a:pPr lvl="1"/>
            <a:r>
              <a:rPr lang="en-US" dirty="0" smtClean="0"/>
              <a:t>Former </a:t>
            </a:r>
            <a:r>
              <a:rPr lang="en-US" dirty="0" smtClean="0"/>
              <a:t>director </a:t>
            </a:r>
            <a:r>
              <a:rPr lang="en-US" dirty="0" smtClean="0"/>
              <a:t>of software development at </a:t>
            </a:r>
            <a:r>
              <a:rPr lang="en-US" dirty="0" smtClean="0"/>
              <a:t>an acquired </a:t>
            </a:r>
            <a:r>
              <a:rPr lang="en-US" dirty="0" smtClean="0"/>
              <a:t>startup whose products are deployed in core networks around the world. Radio, IP, ATM, MPLS, GMPLS, SONET/SDH, WDM…</a:t>
            </a:r>
          </a:p>
          <a:p>
            <a:pPr lvl="1"/>
            <a:r>
              <a:rPr lang="en-US" dirty="0" smtClean="0"/>
              <a:t>Lots of “optical plumbing” stuff </a:t>
            </a:r>
            <a:r>
              <a:rPr lang="en-US" dirty="0" smtClean="0">
                <a:latin typeface="Times New Roman"/>
                <a:cs typeface="Times New Roman"/>
              </a:rPr>
              <a:t>☺</a:t>
            </a:r>
            <a:endParaRPr lang="en-US" dirty="0" smtClean="0"/>
          </a:p>
          <a:p>
            <a:r>
              <a:rPr lang="en-US" dirty="0" smtClean="0"/>
              <a:t>Academics</a:t>
            </a:r>
          </a:p>
          <a:p>
            <a:pPr lvl="1"/>
            <a:r>
              <a:rPr lang="en-US" dirty="0" smtClean="0"/>
              <a:t>B.S., M.S., Ph.D. University of California Berkeley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94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Industry experience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many years?</a:t>
            </a:r>
          </a:p>
          <a:p>
            <a:pPr lvl="1"/>
            <a:r>
              <a:rPr lang="en-US" dirty="0" smtClean="0"/>
              <a:t>Networking experience? What technologies?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Programming languages</a:t>
            </a:r>
          </a:p>
          <a:p>
            <a:pPr lvl="1"/>
            <a:r>
              <a:rPr lang="en-US" dirty="0" smtClean="0"/>
              <a:t>Python, Java, C++, JavaScript, HTML5, CSS?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Math</a:t>
            </a:r>
          </a:p>
          <a:p>
            <a:pPr lvl="1"/>
            <a:r>
              <a:rPr lang="en-US" dirty="0" smtClean="0"/>
              <a:t>Linear algebra?, calculus, more?</a:t>
            </a:r>
          </a:p>
          <a:p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Probability?, Stochastic processes?, </a:t>
            </a:r>
            <a:r>
              <a:rPr lang="en-US" dirty="0" err="1" smtClean="0"/>
              <a:t>queueing</a:t>
            </a:r>
            <a:r>
              <a:rPr lang="en-US" dirty="0" smtClean="0"/>
              <a:t> theory?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526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analysis and design Context 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1828800"/>
            <a:ext cx="687705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Where do we fit in?</a:t>
            </a:r>
          </a:p>
          <a:p>
            <a:pPr lvl="1"/>
            <a:r>
              <a:rPr lang="en-US" dirty="0" smtClean="0"/>
              <a:t>Telecom Operations Map from ITU-T M.3050.1 (2007)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18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analysis and design Context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Where do we fit in?</a:t>
            </a:r>
          </a:p>
          <a:p>
            <a:pPr lvl="1"/>
            <a:r>
              <a:rPr lang="en-US" dirty="0" smtClean="0"/>
              <a:t>Telecom Operations Map from ITU-T M.3050.1 (2007)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754380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381000" y="4929685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707" y="4560353"/>
            <a:ext cx="1335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are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4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Network analysis and design Context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Where do we fit in?</a:t>
            </a:r>
          </a:p>
          <a:p>
            <a:pPr lvl="1"/>
            <a:r>
              <a:rPr lang="en-US" dirty="0" smtClean="0"/>
              <a:t>Telecom Operations Map from ITU-T M.3050.2 (2007)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72199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10075"/>
            <a:ext cx="583882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766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can we get from a given network</a:t>
            </a:r>
          </a:p>
          <a:p>
            <a:pPr lvl="1"/>
            <a:r>
              <a:rPr lang="en-US" dirty="0" smtClean="0"/>
              <a:t>Throughput, QoS, reliability</a:t>
            </a:r>
          </a:p>
          <a:p>
            <a:r>
              <a:rPr lang="en-US" dirty="0" smtClean="0"/>
              <a:t>What if Analysis?</a:t>
            </a:r>
          </a:p>
          <a:p>
            <a:pPr lvl="1"/>
            <a:r>
              <a:rPr lang="en-US" dirty="0" smtClean="0"/>
              <a:t>Changing traffic patterns?</a:t>
            </a:r>
          </a:p>
          <a:p>
            <a:pPr lvl="1"/>
            <a:r>
              <a:rPr lang="en-US" dirty="0" smtClean="0"/>
              <a:t>Changing statistical properties?</a:t>
            </a:r>
          </a:p>
          <a:p>
            <a:pPr lvl="1"/>
            <a:r>
              <a:rPr lang="en-US" dirty="0" smtClean="0"/>
              <a:t>Disaster Planning and Restoration</a:t>
            </a:r>
          </a:p>
          <a:p>
            <a:r>
              <a:rPr lang="en-US" dirty="0" smtClean="0"/>
              <a:t>Performance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90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Green Field</a:t>
            </a:r>
          </a:p>
          <a:p>
            <a:pPr lvl="1"/>
            <a:r>
              <a:rPr lang="en-US" dirty="0" smtClean="0"/>
              <a:t>Starting from “nothing” (rare)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Incremental Build out</a:t>
            </a:r>
          </a:p>
          <a:p>
            <a:pPr lvl="1"/>
            <a:r>
              <a:rPr lang="en-US" dirty="0" smtClean="0"/>
              <a:t>Network enhancements for new services, changing traffic and usage patterns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Overlay Design</a:t>
            </a:r>
          </a:p>
          <a:p>
            <a:pPr lvl="1"/>
            <a:r>
              <a:rPr lang="en-US" dirty="0" smtClean="0"/>
              <a:t>Design or redesign of layer in a multi-layer network, including “application overlays” such as CDNs.</a:t>
            </a:r>
          </a:p>
          <a:p>
            <a:r>
              <a:rPr lang="en-US" i="1" dirty="0"/>
              <a:t>Optimization</a:t>
            </a:r>
          </a:p>
          <a:p>
            <a:pPr lvl="1"/>
            <a:r>
              <a:rPr lang="en-US" dirty="0"/>
              <a:t>How can performance or throughput improvements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09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3062</TotalTime>
  <Words>773</Words>
  <Application>Microsoft Office PowerPoint</Application>
  <PresentationFormat>On-screen Show (4:3)</PresentationFormat>
  <Paragraphs>112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Network Design and Optimization  Introduction</vt:lpstr>
      <vt:lpstr>Outline</vt:lpstr>
      <vt:lpstr>Who am I?</vt:lpstr>
      <vt:lpstr>Who are you?</vt:lpstr>
      <vt:lpstr>Network analysis and design Context I</vt:lpstr>
      <vt:lpstr>Network analysis and design Context II</vt:lpstr>
      <vt:lpstr>Network analysis and design Context III</vt:lpstr>
      <vt:lpstr>Network Analysis</vt:lpstr>
      <vt:lpstr>Network Design</vt:lpstr>
      <vt:lpstr>Network Environments and Technologies</vt:lpstr>
      <vt:lpstr>Course Mechanics I</vt:lpstr>
      <vt:lpstr>Programming in Python</vt:lpstr>
      <vt:lpstr>Math in this Course</vt:lpstr>
      <vt:lpstr>Topics for this Quarter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35</cp:revision>
  <dcterms:created xsi:type="dcterms:W3CDTF">2014-02-19T18:15:36Z</dcterms:created>
  <dcterms:modified xsi:type="dcterms:W3CDTF">2014-06-13T17:09:02Z</dcterms:modified>
</cp:coreProperties>
</file>