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DD3E"/>
    <a:srgbClr val="36D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hyperlink" Target="http://web.mit.edu/dimitrib/www/LNets_Chapter%20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Flows to Paths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Flows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𝑒𝑑</m:t>
                        </m:r>
                      </m:sub>
                    </m:sSub>
                  </m:oMath>
                </a14:m>
                <a:r>
                  <a:rPr lang="en-US" dirty="0" smtClean="0"/>
                  <a:t> a variable for each link and each demand, many are zero in a typical solution</a:t>
                </a:r>
              </a:p>
              <a:p>
                <a:pPr lvl="1"/>
                <a:r>
                  <a:rPr lang="en-US" dirty="0" smtClean="0"/>
                  <a:t>Link capacities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(we’ll have a variable per link)</a:t>
                </a:r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42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Flows 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Definition</a:t>
                </a:r>
              </a:p>
              <a:p>
                <a:pPr lvl="1"/>
                <a:r>
                  <a:rPr lang="en-US" dirty="0" smtClean="0"/>
                  <a:t>Given a directed graph G=(V,E) a </a:t>
                </a:r>
                <a:r>
                  <a:rPr lang="en-US" b="1" i="1" dirty="0" smtClean="0"/>
                  <a:t>flow</a:t>
                </a:r>
                <a:r>
                  <a:rPr lang="en-US" dirty="0" smtClean="0"/>
                  <a:t> is an vector of 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/>
                  <a:t> for each link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Definition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-US" b="1" i="1" dirty="0" smtClean="0"/>
                  <a:t>divergence</a:t>
                </a:r>
                <a:r>
                  <a:rPr lang="en-US" dirty="0" smtClean="0"/>
                  <a:t>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 smtClean="0"/>
                  <a:t>for a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en-US" dirty="0" smtClean="0"/>
                  <a:t> is given by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𝑙𝑒𝑎𝑣𝑖𝑛𝑔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𝑛𝑜𝑑𝑒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𝑒𝑛𝑡𝑒𝑟𝑖𝑛𝑔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𝑛𝑜𝑑𝑒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914400" lvl="2" indent="0">
                  <a:buNone/>
                </a:pPr>
                <a:r>
                  <a:rPr lang="en-US" dirty="0" smtClean="0"/>
                  <a:t>Note: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914400" lvl="2" indent="0">
                  <a:buNone/>
                </a:pPr>
                <a:r>
                  <a:rPr lang="en-US" dirty="0" smtClean="0"/>
                  <a:t>We say node v is a </a:t>
                </a:r>
                <a:r>
                  <a:rPr lang="en-US" i="1" dirty="0" smtClean="0"/>
                  <a:t>source</a:t>
                </a: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, a </a:t>
                </a:r>
                <a:r>
                  <a:rPr lang="en-US" i="1" dirty="0" smtClean="0"/>
                  <a:t>sink</a:t>
                </a: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, and a </a:t>
                </a:r>
                <a:r>
                  <a:rPr lang="en-US" i="1" dirty="0" smtClean="0"/>
                  <a:t>circulation</a:t>
                </a: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914400"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60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Flows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Definition</a:t>
                </a:r>
              </a:p>
              <a:p>
                <a:pPr lvl="1"/>
                <a:r>
                  <a:rPr lang="en-US" dirty="0" smtClean="0"/>
                  <a:t>A simple path flow is a flow vector that corresponds to sending a positive amount of flow along a simple path, i.e., given a path P with forward and backward link sets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, we have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):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marL="914400"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80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Flows III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Definition</a:t>
                </a:r>
              </a:p>
              <a:p>
                <a:pPr lvl="1"/>
                <a:r>
                  <a:rPr lang="en-US" dirty="0" smtClean="0"/>
                  <a:t>A path p </a:t>
                </a:r>
                <a:r>
                  <a:rPr lang="en-US" b="1" i="1" dirty="0" smtClean="0"/>
                  <a:t>conforms</a:t>
                </a:r>
                <a:r>
                  <a:rPr lang="en-US" dirty="0" smtClean="0"/>
                  <a:t> to a flow vector x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 for all forward links of P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for all backward links of P, and furthermore either P is a cycle or else the start and end nodes of P are a source and sink for x respectively.</a:t>
                </a:r>
              </a:p>
              <a:p>
                <a:r>
                  <a:rPr lang="en-US" b="1" i="1" dirty="0" smtClean="0"/>
                  <a:t>Conformal Realization Theorem</a:t>
                </a:r>
              </a:p>
              <a:p>
                <a:pPr lvl="1"/>
                <a:r>
                  <a:rPr lang="en-US" dirty="0" smtClean="0"/>
                  <a:t>A nonzero flow vector x can be decomposed into the sum of t simple path flow vectors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,…,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 where t is less than or equal to V+E (the number of nodes and edges).</a:t>
                </a:r>
              </a:p>
              <a:p>
                <a:pPr lvl="1"/>
                <a:r>
                  <a:rPr lang="en-US" dirty="0" smtClean="0"/>
                  <a:t>For </a:t>
                </a:r>
                <a:r>
                  <a:rPr lang="en-US" dirty="0"/>
                  <a:t>a proof see </a:t>
                </a:r>
                <a:r>
                  <a:rPr lang="en-US" dirty="0">
                    <a:hlinkClick r:id="rId2"/>
                  </a:rPr>
                  <a:t>http://</a:t>
                </a:r>
                <a:r>
                  <a:rPr lang="en-US" dirty="0" smtClean="0">
                    <a:hlinkClick r:id="rId2"/>
                  </a:rPr>
                  <a:t>web.mit.edu/dimitrib/www/LNets_Chapter%201.pdf</a:t>
                </a:r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85" t="-2022" r="-889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4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Implementation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Finds flows specific to a demand pair (not in general)</a:t>
            </a:r>
          </a:p>
          <a:p>
            <a:pPr lvl="1"/>
            <a:r>
              <a:rPr lang="en-US" dirty="0" smtClean="0"/>
              <a:t>File: flow_paths.py</a:t>
            </a:r>
          </a:p>
          <a:p>
            <a:pPr lvl="1"/>
            <a:r>
              <a:rPr lang="en-US" dirty="0"/>
              <a:t>Function </a:t>
            </a:r>
            <a:r>
              <a:rPr lang="en-US" b="1" i="1" dirty="0" err="1"/>
              <a:t>flowToPaths</a:t>
            </a:r>
            <a:r>
              <a:rPr lang="en-US" dirty="0"/>
              <a:t>(demand, </a:t>
            </a:r>
            <a:r>
              <a:rPr lang="en-US" dirty="0" err="1"/>
              <a:t>gflow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demand  </a:t>
            </a:r>
            <a:r>
              <a:rPr lang="en-US" dirty="0"/>
              <a:t>-- a pair of nodes identifiers indicating the source and sink of the flow.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gflow</a:t>
            </a:r>
            <a:r>
              <a:rPr lang="en-US" dirty="0" smtClean="0"/>
              <a:t> </a:t>
            </a:r>
            <a:r>
              <a:rPr lang="en-US" dirty="0"/>
              <a:t>-- a list of nested tuples (edge, flow value) where edge = (</a:t>
            </a:r>
            <a:r>
              <a:rPr lang="en-US" dirty="0" err="1"/>
              <a:t>nodeA</a:t>
            </a:r>
            <a:r>
              <a:rPr lang="en-US" dirty="0"/>
              <a:t>, </a:t>
            </a:r>
            <a:r>
              <a:rPr lang="en-US" dirty="0" err="1"/>
              <a:t>nodeB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returns: a tuple of a list of the paths loads and a list of the corresponding paths</a:t>
            </a:r>
          </a:p>
        </p:txBody>
      </p:sp>
    </p:spTree>
    <p:extLst>
      <p:ext uri="{BB962C8B-B14F-4D97-AF65-F5344CB8AC3E}">
        <p14:creationId xmlns:p14="http://schemas.microsoft.com/office/powerpoint/2010/main" val="378872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Helper function (Python)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Search the solver solution </a:t>
            </a:r>
            <a:r>
              <a:rPr lang="en-US" dirty="0"/>
              <a:t>values of the flow variables for "non-zero" link </a:t>
            </a:r>
            <a:r>
              <a:rPr lang="en-US" dirty="0" smtClean="0"/>
              <a:t>demand values.</a:t>
            </a:r>
          </a:p>
          <a:p>
            <a:r>
              <a:rPr lang="en-US" dirty="0" smtClean="0"/>
              <a:t>File: flow_paths.py</a:t>
            </a:r>
          </a:p>
          <a:p>
            <a:pPr lvl="1"/>
            <a:r>
              <a:rPr lang="en-US" dirty="0"/>
              <a:t>Function </a:t>
            </a:r>
            <a:r>
              <a:rPr lang="en-US" b="1" i="1" dirty="0" err="1"/>
              <a:t>getDemandLinks</a:t>
            </a:r>
            <a:r>
              <a:rPr lang="en-US" dirty="0"/>
              <a:t>(demands, </a:t>
            </a:r>
            <a:r>
              <a:rPr lang="en-US" dirty="0" err="1"/>
              <a:t>link_list</a:t>
            </a:r>
            <a:r>
              <a:rPr lang="en-US" dirty="0"/>
              <a:t>, </a:t>
            </a:r>
            <a:r>
              <a:rPr lang="en-US" dirty="0" err="1"/>
              <a:t>flow_vars</a:t>
            </a:r>
            <a:r>
              <a:rPr lang="en-US" dirty="0"/>
              <a:t>, </a:t>
            </a:r>
            <a:r>
              <a:rPr lang="en-US" dirty="0" err="1" smtClean="0"/>
              <a:t>no_splitting</a:t>
            </a:r>
            <a:r>
              <a:rPr lang="en-US" dirty="0" smtClean="0"/>
              <a:t>=False)</a:t>
            </a:r>
          </a:p>
          <a:p>
            <a:pPr lvl="2"/>
            <a:r>
              <a:rPr lang="en-US" dirty="0"/>
              <a:t> demands -- a demand dictionary indexed by a demand pair and whose value is the volume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link_list</a:t>
            </a:r>
            <a:r>
              <a:rPr lang="en-US" dirty="0" smtClean="0"/>
              <a:t> </a:t>
            </a:r>
            <a:r>
              <a:rPr lang="en-US" dirty="0"/>
              <a:t>-- a list of links (edges) of the network as node tuples.</a:t>
            </a:r>
          </a:p>
          <a:p>
            <a:pPr lvl="2"/>
            <a:r>
              <a:rPr lang="en-US" dirty="0"/>
              <a:t>  </a:t>
            </a:r>
            <a:r>
              <a:rPr lang="en-US" dirty="0" err="1" smtClean="0"/>
              <a:t>flow_vars</a:t>
            </a:r>
            <a:r>
              <a:rPr lang="en-US" dirty="0" smtClean="0"/>
              <a:t> </a:t>
            </a:r>
            <a:r>
              <a:rPr lang="en-US" dirty="0"/>
              <a:t>-- a dictionary of link, demand variables. In our case we are working </a:t>
            </a:r>
            <a:r>
              <a:rPr lang="en-US" dirty="0" smtClean="0"/>
              <a:t>with the </a:t>
            </a:r>
            <a:r>
              <a:rPr lang="en-US" dirty="0"/>
              <a:t>solutions that have been returned from the solver. These are of </a:t>
            </a:r>
            <a:r>
              <a:rPr lang="en-US" dirty="0" smtClean="0"/>
              <a:t>type </a:t>
            </a:r>
            <a:r>
              <a:rPr lang="en-US" dirty="0" err="1"/>
              <a:t>PuLP</a:t>
            </a:r>
            <a:r>
              <a:rPr lang="en-US" dirty="0"/>
              <a:t> </a:t>
            </a:r>
            <a:r>
              <a:rPr lang="en-US" dirty="0" err="1"/>
              <a:t>LpVariables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returns: a </a:t>
            </a:r>
            <a:r>
              <a:rPr lang="en-US" dirty="0"/>
              <a:t>dictionary indexed by a demand pair whose value is a nested tuple of (link, load) </a:t>
            </a:r>
            <a:r>
              <a:rPr lang="en-US" dirty="0" smtClean="0"/>
              <a:t>where link </a:t>
            </a:r>
            <a:r>
              <a:rPr lang="en-US" dirty="0"/>
              <a:t>is a node pair (tuple).</a:t>
            </a:r>
          </a:p>
        </p:txBody>
      </p:sp>
    </p:spTree>
    <p:extLst>
      <p:ext uri="{BB962C8B-B14F-4D97-AF65-F5344CB8AC3E}">
        <p14:creationId xmlns:p14="http://schemas.microsoft.com/office/powerpoint/2010/main" val="22888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Numerical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</a:t>
            </a:r>
          </a:p>
          <a:p>
            <a:pPr lvl="1"/>
            <a:r>
              <a:rPr lang="en-US" dirty="0" smtClean="0"/>
              <a:t>Link-Path and Node-Link formulations of network design problems produce a lot of variables whose values are “essentially” zero.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How do we tell if a floating point number is “essentially” zero?</a:t>
            </a:r>
          </a:p>
          <a:p>
            <a:pPr lvl="1"/>
            <a:r>
              <a:rPr lang="en-US" b="1" dirty="0" smtClean="0"/>
              <a:t>Never, ever, ever do this: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If x == 0.0:  #  Bad, Bad, Bad, Terrible, Terrible!!!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Print “X is zero”  #  WRONG!!!!!!!!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5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the following loop ever exit?</a:t>
            </a:r>
          </a:p>
          <a:p>
            <a:pPr lvl="1"/>
            <a:r>
              <a:rPr lang="en-US" dirty="0" smtClean="0"/>
              <a:t>It adds a smaller and smaller number to 1.0 and then checks if the result is equal to 1.0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Try this in any language you like (this is not a Python specific result)</a:t>
            </a:r>
          </a:p>
          <a:p>
            <a:pPr lvl="1"/>
            <a:r>
              <a:rPr lang="en-US" dirty="0" smtClean="0"/>
              <a:t>Theoretically what should the code do?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400515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55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terminates rather quickly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</a:t>
            </a:r>
          </a:p>
          <a:p>
            <a:endParaRPr lang="en-US" dirty="0"/>
          </a:p>
          <a:p>
            <a:pPr lvl="1"/>
            <a:r>
              <a:rPr lang="en-US" dirty="0" smtClean="0"/>
              <a:t>This is sometimes called the “machine epsilon” (or twice this value).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400515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26" y="4419600"/>
            <a:ext cx="387477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01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(like Java, C, C++) has information on numerical accuracy and limits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sys.float_info</a:t>
            </a:r>
            <a:r>
              <a:rPr lang="en-US" dirty="0" smtClean="0"/>
              <a:t> (need to import the sys module)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72294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10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variable </a:t>
            </a:r>
            <a:r>
              <a:rPr lang="en-US" dirty="0" err="1" smtClean="0"/>
              <a:t>xflow</a:t>
            </a:r>
            <a:r>
              <a:rPr lang="en-US" dirty="0" smtClean="0"/>
              <a:t> = 0.0001</a:t>
            </a:r>
          </a:p>
          <a:p>
            <a:pPr lvl="1"/>
            <a:r>
              <a:rPr lang="en-US" dirty="0" smtClean="0"/>
              <a:t>Is this “essentially” zero?</a:t>
            </a:r>
          </a:p>
          <a:p>
            <a:r>
              <a:rPr lang="en-US" dirty="0" smtClean="0"/>
              <a:t>What if I told you the demand was 10Tbps?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xflow</a:t>
            </a:r>
            <a:r>
              <a:rPr lang="en-US" dirty="0" smtClean="0"/>
              <a:t> does seem “essentially” zero when </a:t>
            </a:r>
            <a:r>
              <a:rPr lang="en-US" b="1" i="1" dirty="0" smtClean="0"/>
              <a:t>compared</a:t>
            </a:r>
            <a:r>
              <a:rPr lang="en-US" dirty="0" smtClean="0"/>
              <a:t> to the demand.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382208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6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Never check for equality between floating point numbers!</a:t>
            </a:r>
          </a:p>
          <a:p>
            <a:r>
              <a:rPr lang="en-US" dirty="0" smtClean="0"/>
              <a:t>Absolute error check:</a:t>
            </a:r>
          </a:p>
          <a:p>
            <a:pPr marL="457200" lvl="1" indent="0">
              <a:buNone/>
            </a:pPr>
            <a:r>
              <a:rPr lang="en-US" dirty="0" smtClean="0"/>
              <a:t>abs(x – y) &lt;= </a:t>
            </a:r>
            <a:r>
              <a:rPr lang="en-US" dirty="0" err="1" smtClean="0"/>
              <a:t>small_number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small_number</a:t>
            </a:r>
            <a:r>
              <a:rPr lang="en-US" dirty="0" smtClean="0"/>
              <a:t> &gt;&gt; machine epsilon</a:t>
            </a:r>
          </a:p>
          <a:p>
            <a:r>
              <a:rPr lang="en-US" dirty="0" smtClean="0"/>
              <a:t>Relative error check:</a:t>
            </a:r>
          </a:p>
          <a:p>
            <a:pPr lvl="1"/>
            <a:r>
              <a:rPr lang="en-US" dirty="0" smtClean="0"/>
              <a:t>abs(x-y) &lt;= </a:t>
            </a:r>
            <a:r>
              <a:rPr lang="en-US" dirty="0" err="1" smtClean="0"/>
              <a:t>rel_err</a:t>
            </a:r>
            <a:r>
              <a:rPr lang="en-US" dirty="0" smtClean="0"/>
              <a:t>*</a:t>
            </a:r>
            <a:r>
              <a:rPr lang="en-US" dirty="0" err="1" smtClean="0"/>
              <a:t>RelatedNumber</a:t>
            </a:r>
            <a:endParaRPr lang="en-US" dirty="0" smtClean="0"/>
          </a:p>
          <a:p>
            <a:pPr lvl="1"/>
            <a:r>
              <a:rPr lang="en-US" dirty="0" smtClean="0"/>
              <a:t>abs(x-y) &lt;= </a:t>
            </a:r>
            <a:r>
              <a:rPr lang="en-US" dirty="0" err="1" smtClean="0"/>
              <a:t>rel_err</a:t>
            </a:r>
            <a:r>
              <a:rPr lang="en-US" dirty="0" smtClean="0"/>
              <a:t>*[abs(x) + abs(y)]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rel_err</a:t>
            </a:r>
            <a:r>
              <a:rPr lang="en-US" dirty="0" smtClean="0"/>
              <a:t> &gt;&gt; machine epsilon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3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dirty="0" smtClean="0"/>
              <a:t>Looking for links used to satisfy a demand</a:t>
            </a:r>
          </a:p>
          <a:p>
            <a:pPr lvl="1"/>
            <a:r>
              <a:rPr lang="en-US" dirty="0" smtClean="0"/>
              <a:t>Compare the size of the link flow relative to the demand it should help satisfy (use machine epsilon)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321" y="3957638"/>
            <a:ext cx="6935479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16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Node-Link Formulation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a feasible solution always lead to realizable paths?</a:t>
            </a:r>
          </a:p>
          <a:p>
            <a:pPr lvl="1"/>
            <a:r>
              <a:rPr lang="en-US" dirty="0" smtClean="0"/>
              <a:t>Comments in P&amp;M page 111 &amp; exercise 4.2</a:t>
            </a:r>
          </a:p>
          <a:p>
            <a:r>
              <a:rPr lang="en-US" dirty="0" smtClean="0"/>
              <a:t>If so how can we get the paths from the flow variables?</a:t>
            </a:r>
          </a:p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D</a:t>
            </a:r>
            <a:r>
              <a:rPr lang="en-US" dirty="0"/>
              <a:t>. P. </a:t>
            </a:r>
            <a:r>
              <a:rPr lang="en-US" dirty="0" err="1"/>
              <a:t>Bertsekas</a:t>
            </a:r>
            <a:r>
              <a:rPr lang="en-US" dirty="0"/>
              <a:t> and D. P. </a:t>
            </a:r>
            <a:r>
              <a:rPr lang="en-US" dirty="0" err="1"/>
              <a:t>Bertsekas</a:t>
            </a:r>
            <a:r>
              <a:rPr lang="en-US" dirty="0"/>
              <a:t>, </a:t>
            </a:r>
            <a:r>
              <a:rPr lang="en-US" i="1" dirty="0"/>
              <a:t>Network Optimization: Continuous and Discrete Models</a:t>
            </a:r>
            <a:r>
              <a:rPr lang="en-US" dirty="0"/>
              <a:t>. Athena Scientific, 1998.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15492</TotalTime>
  <Words>947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Flows to Paths</vt:lpstr>
      <vt:lpstr>Working with Numerical Results</vt:lpstr>
      <vt:lpstr>Floating point computations</vt:lpstr>
      <vt:lpstr>Floating Point Computations</vt:lpstr>
      <vt:lpstr>Floating Point in Python</vt:lpstr>
      <vt:lpstr>Quick Check</vt:lpstr>
      <vt:lpstr>Floating point comparisons</vt:lpstr>
      <vt:lpstr>Example from Code</vt:lpstr>
      <vt:lpstr>Node-Link Formulation Issue</vt:lpstr>
      <vt:lpstr>Link Flows</vt:lpstr>
      <vt:lpstr>Graph Flows I</vt:lpstr>
      <vt:lpstr>Graph Flows II</vt:lpstr>
      <vt:lpstr>Graph Flows III</vt:lpstr>
      <vt:lpstr>Algorithm Implementation in Python</vt:lpstr>
      <vt:lpstr>Helper function (Python)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202</cp:revision>
  <dcterms:created xsi:type="dcterms:W3CDTF">2014-02-19T18:15:36Z</dcterms:created>
  <dcterms:modified xsi:type="dcterms:W3CDTF">2014-06-13T18:19:32Z</dcterms:modified>
</cp:coreProperties>
</file>